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hard Huber" initials="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5D1B-EF71-4BA7-A565-58447DB1A3D8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46DFA-415F-4C0A-90C6-826B2BAF34F6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371475" y="1167788"/>
            <a:ext cx="11449050" cy="3944039"/>
            <a:chOff x="355170" y="1167788"/>
            <a:chExt cx="11465355" cy="3944039"/>
          </a:xfrm>
        </p:grpSpPr>
        <p:sp>
          <p:nvSpPr>
            <p:cNvPr id="7" name="Rechteck 6"/>
            <p:cNvSpPr/>
            <p:nvPr/>
          </p:nvSpPr>
          <p:spPr>
            <a:xfrm>
              <a:off x="355170" y="1167788"/>
              <a:ext cx="11465355" cy="3944039"/>
            </a:xfrm>
            <a:prstGeom prst="rect">
              <a:avLst/>
            </a:prstGeom>
            <a:solidFill>
              <a:srgbClr val="009E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641513" y="1692953"/>
              <a:ext cx="524182" cy="499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209800" y="1696598"/>
              <a:ext cx="8322325" cy="495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214562" y="2254900"/>
              <a:ext cx="8322325" cy="9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214581" y="3319146"/>
              <a:ext cx="8322325" cy="98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688306"/>
            <a:ext cx="8322325" cy="516732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22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/>
              <a:t>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05038" y="2277609"/>
            <a:ext cx="8322324" cy="957791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1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319146"/>
            <a:ext cx="8334375" cy="980501"/>
          </a:xfrm>
        </p:spPr>
        <p:txBody>
          <a:bodyPr lIns="90000" anchor="ctr">
            <a:no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2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A8773072-CC31-4394-A738-5CCF95DCC2F1}" type="datetime1">
              <a:rPr lang="de-DE" smtClean="0"/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&amp;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1476" y="1825625"/>
            <a:ext cx="5648324" cy="44989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199" y="1825624"/>
            <a:ext cx="5648325" cy="4498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8C56DA97-A819-42F8-A6F3-6C449BC95968}" type="datetime1">
              <a:rPr lang="de-DE" smtClean="0"/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&amp;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71474" y="795681"/>
            <a:ext cx="11449051" cy="102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435F7C3D-2680-4573-9290-477502AAE904}" type="datetime1">
              <a:rPr lang="de-DE" smtClean="0"/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2B738081-8A38-45E6-A64E-8B915BEF9103}" type="datetime1">
              <a:rPr lang="de-DE" smtClean="0"/>
            </a:fld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6" y="795681"/>
            <a:ext cx="11449050" cy="10299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1" cy="4530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643604" y="6363493"/>
            <a:ext cx="228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aseline="0" dirty="0">
                <a:solidFill>
                  <a:srgbClr val="009EE3"/>
                </a:solidFill>
              </a:rPr>
              <a:t>www.ph-noe.ac.at</a:t>
            </a:r>
            <a:endParaRPr lang="de-AT" sz="1600" baseline="0" dirty="0">
              <a:solidFill>
                <a:srgbClr val="009EE3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E27E753B-9F02-447F-A07C-534795624564}" type="datetime1">
              <a:rPr lang="de-DE" smtClean="0"/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4445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6223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809625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987425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../media/media3.m4a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../media/media4.m4a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png"/><Relationship Id="rId3" Type="http://schemas.microsoft.com/office/2007/relationships/media" Target="../media/media6.m4a"/><Relationship Id="rId2" Type="http://schemas.openxmlformats.org/officeDocument/2006/relationships/audio" Target="../media/media6.m4a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Franz </a:t>
            </a:r>
            <a:r>
              <a:rPr lang="de-DE" dirty="0" err="1"/>
              <a:t>Vonwald</a:t>
            </a:r>
            <a:r>
              <a:rPr lang="de-DE" dirty="0"/>
              <a:t>/Margarethe </a:t>
            </a:r>
            <a:r>
              <a:rPr lang="de-DE" dirty="0" err="1"/>
              <a:t>Kainig</a:t>
            </a:r>
            <a:r>
              <a:rPr lang="de-DE" dirty="0"/>
              <a:t>-Huber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Auf den Spuren der Stadtgeschichte Badens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221850" y="3989070"/>
            <a:ext cx="8322325" cy="310577"/>
          </a:xfrm>
        </p:spPr>
        <p:txBody>
          <a:bodyPr/>
          <a:lstStyle/>
          <a:p>
            <a:r>
              <a:rPr lang="de-DE" sz="2400" dirty="0"/>
              <a:t>Frühes regionalhistorisches Lernen in Kooperation </a:t>
            </a:r>
            <a:br>
              <a:rPr lang="de-DE" sz="2400" dirty="0"/>
            </a:br>
            <a:r>
              <a:rPr lang="de-DE" sz="2400" dirty="0"/>
              <a:t>mit Primarstufenschulen in Baden</a:t>
            </a:r>
            <a:endParaRPr lang="de-DE" sz="24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991884"/>
            <a:ext cx="11449050" cy="1029944"/>
          </a:xfrm>
        </p:spPr>
        <p:txBody>
          <a:bodyPr/>
          <a:lstStyle/>
          <a:p>
            <a:r>
              <a:rPr lang="de-DE" dirty="0"/>
              <a:t>Ausgangspunkt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20472" y="1918336"/>
            <a:ext cx="11449051" cy="4530724"/>
          </a:xfrm>
        </p:spPr>
        <p:txBody>
          <a:bodyPr>
            <a:normAutofit/>
          </a:bodyPr>
          <a:lstStyle/>
          <a:p>
            <a:r>
              <a:rPr lang="de-DE" dirty="0"/>
              <a:t>Reichhaltige historische Quellen</a:t>
            </a:r>
            <a:br>
              <a:rPr lang="de-DE" dirty="0"/>
            </a:br>
            <a:r>
              <a:rPr lang="de-DE" dirty="0"/>
              <a:t>in Baden bei Wien</a:t>
            </a:r>
            <a:endParaRPr lang="de-DE" dirty="0"/>
          </a:p>
          <a:p>
            <a:endParaRPr lang="de-DE" dirty="0"/>
          </a:p>
          <a:p>
            <a:r>
              <a:rPr lang="de-DE" dirty="0"/>
              <a:t>Vier Volksschulstandorte im Stadtgebiet von Baden</a:t>
            </a:r>
            <a:endParaRPr lang="de-DE" dirty="0"/>
          </a:p>
          <a:p>
            <a:endParaRPr lang="de-DE" dirty="0"/>
          </a:p>
          <a:p>
            <a:r>
              <a:rPr lang="de-DE" dirty="0"/>
              <a:t>Einladung der Primarschullehrkräfte zur Mitarbeit im Forschungsprojekt</a:t>
            </a:r>
            <a:endParaRPr lang="de-DE" dirty="0"/>
          </a:p>
          <a:p>
            <a:endParaRPr lang="de-DE" dirty="0"/>
          </a:p>
          <a:p>
            <a:r>
              <a:rPr lang="de-DE" dirty="0"/>
              <a:t>Mitarbeit Studierender der Pädagogischen Hochschule NÖ im Lernbereich Zeit in das Forschungsprojekt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AT" dirty="0"/>
          </a:p>
        </p:txBody>
      </p:sp>
      <p:pic>
        <p:nvPicPr>
          <p:cNvPr id="8" name="Grafik 7" descr="Ein Bild, das Buch, Regal, drinnen, sitzend enthält.&#10;&#10;Automatisch generierte Beschreibu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38" y="501651"/>
            <a:ext cx="4406775" cy="2833371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397225" y="3335022"/>
            <a:ext cx="2508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Abb. 1 Privatarchiv </a:t>
            </a:r>
            <a:r>
              <a:rPr lang="de-DE" sz="1000" dirty="0" err="1"/>
              <a:t>Vonwald</a:t>
            </a:r>
            <a:r>
              <a:rPr lang="de-DE" sz="1000" dirty="0"/>
              <a:t>/</a:t>
            </a:r>
            <a:r>
              <a:rPr lang="de-DE" sz="1000" dirty="0" err="1"/>
              <a:t>Kainig</a:t>
            </a:r>
            <a:r>
              <a:rPr lang="de-DE" sz="1000" dirty="0"/>
              <a:t>-Huber</a:t>
            </a:r>
            <a:endParaRPr lang="de-A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646" y="1172871"/>
            <a:ext cx="11449050" cy="1029944"/>
          </a:xfrm>
        </p:spPr>
        <p:txBody>
          <a:bodyPr/>
          <a:lstStyle/>
          <a:p>
            <a:r>
              <a:rPr lang="de-DE" dirty="0"/>
              <a:t>Forschungsfrage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kann die Stadtgeschichte Badens für die Primarstufenschulen altersadäquat, motivierend und didaktisch abwechslungsreich aufbereitet werden?</a:t>
            </a:r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2" y="4163557"/>
            <a:ext cx="891540" cy="2022039"/>
          </a:xfrm>
          <a:prstGeom prst="rect">
            <a:avLst/>
          </a:prstGeom>
        </p:spPr>
      </p:pic>
      <p:pic>
        <p:nvPicPr>
          <p:cNvPr id="5" name="Inhaltsplatzhalt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4" y="4090987"/>
            <a:ext cx="1142415" cy="2094609"/>
          </a:xfrm>
          <a:prstGeom prst="rect">
            <a:avLst/>
          </a:prstGeom>
        </p:spPr>
      </p:pic>
      <p:pic>
        <p:nvPicPr>
          <p:cNvPr id="6" name="Grafik 5" descr="Bildergebnis für wappen baden bei wien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32" y="4080510"/>
            <a:ext cx="2652078" cy="1409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4412609" y="6196073"/>
            <a:ext cx="4295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Abb. 2 Privatarchiv </a:t>
            </a:r>
            <a:r>
              <a:rPr lang="de-DE" sz="1000" dirty="0" err="1"/>
              <a:t>Kainig</a:t>
            </a:r>
            <a:r>
              <a:rPr lang="de-DE" sz="1000" dirty="0"/>
              <a:t>-Huber und Stadtgemeinde Baden </a:t>
            </a:r>
            <a:endParaRPr lang="de-AT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Theoretischer Rahmen	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Entwicklung eines frühen Geschichtsbewusstseins</a:t>
            </a:r>
            <a:endParaRPr lang="de-DE" dirty="0"/>
          </a:p>
          <a:p>
            <a:endParaRPr lang="de-DE" dirty="0"/>
          </a:p>
          <a:p>
            <a:r>
              <a:rPr lang="de-DE" dirty="0"/>
              <a:t>Regionalhistorisches Lernens in den Lernbereichen Zeit und Raum des Sachunterricht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Aufgezeichneter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2122805"/>
            <a:ext cx="11449051" cy="4530724"/>
          </a:xfrm>
        </p:spPr>
        <p:txBody>
          <a:bodyPr/>
          <a:lstStyle/>
          <a:p>
            <a:r>
              <a:rPr lang="de-DE" dirty="0"/>
              <a:t>Qualitative Inhaltsanalyse</a:t>
            </a:r>
            <a:endParaRPr lang="de-DE" dirty="0"/>
          </a:p>
          <a:p>
            <a:r>
              <a:rPr lang="de-DE" dirty="0"/>
              <a:t>Fragebogen in digitaler Form (einzelne Badener Primarstufenehrkräfte)</a:t>
            </a:r>
            <a:endParaRPr lang="de-DE" dirty="0"/>
          </a:p>
          <a:p>
            <a:r>
              <a:rPr lang="de-DE" dirty="0"/>
              <a:t>Triangulation gewonnener Daten </a:t>
            </a:r>
            <a:endParaRPr lang="de-DE" dirty="0"/>
          </a:p>
          <a:p>
            <a:r>
              <a:rPr lang="de-DE" dirty="0"/>
              <a:t>Begehung außerschulischer Lernorte</a:t>
            </a:r>
            <a:endParaRPr lang="de-DE" dirty="0"/>
          </a:p>
          <a:p>
            <a:r>
              <a:rPr lang="de-DE" dirty="0"/>
              <a:t>Entwicklung von Vermittlungsformaten</a:t>
            </a:r>
            <a:endParaRPr lang="de-DE" dirty="0"/>
          </a:p>
          <a:p>
            <a:r>
              <a:rPr lang="de-DE" dirty="0" err="1"/>
              <a:t>Kriteriengestützte</a:t>
            </a:r>
            <a:r>
              <a:rPr lang="de-DE" dirty="0"/>
              <a:t> Pilotierung</a:t>
            </a:r>
            <a:endParaRPr lang="de-AT" dirty="0"/>
          </a:p>
        </p:txBody>
      </p:sp>
      <p:pic>
        <p:nvPicPr>
          <p:cNvPr id="4" name="Aufgezeichneter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Forschungsergebnisse mit Stand Herbst 2020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Publikationen zur Stadtgeschichte Badens stellen primär die Grundlage für die historische Fachkompetenz der Studierenden dar.</a:t>
            </a:r>
            <a:endParaRPr lang="de-DE" dirty="0"/>
          </a:p>
          <a:p>
            <a:endParaRPr lang="de-DE" dirty="0"/>
          </a:p>
          <a:p>
            <a:r>
              <a:rPr lang="de-DE" dirty="0"/>
              <a:t>An den einzelnen Badener Schulstandorten werden sowohl unterschiedliche als auch gleiche Vermittlungsformate verwendet.</a:t>
            </a:r>
            <a:endParaRPr lang="de-DE" dirty="0"/>
          </a:p>
          <a:p>
            <a:endParaRPr lang="de-DE" dirty="0"/>
          </a:p>
          <a:p>
            <a:r>
              <a:rPr lang="de-DE" dirty="0"/>
              <a:t>Die digitalen Fragebögen brachten spezifische Einblicke in die Praxis und Erwartungen an das Forschungsprojekt.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Aufgezeichneter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Schritte des Forschungsprojektes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605" y="2161023"/>
            <a:ext cx="11449051" cy="3599697"/>
          </a:xfrm>
        </p:spPr>
        <p:txBody>
          <a:bodyPr>
            <a:normAutofit/>
          </a:bodyPr>
          <a:lstStyle/>
          <a:p>
            <a:r>
              <a:rPr lang="de-DE" dirty="0"/>
              <a:t>Entwicklung neuer Vermittlungsformate auf Basis </a:t>
            </a:r>
            <a:br>
              <a:rPr lang="de-DE" dirty="0"/>
            </a:br>
            <a:r>
              <a:rPr lang="de-DE" dirty="0"/>
              <a:t>der Fragebögen durch Studierende (Studienjahr </a:t>
            </a:r>
            <a:br>
              <a:rPr lang="de-DE" dirty="0"/>
            </a:br>
            <a:r>
              <a:rPr lang="de-DE" dirty="0"/>
              <a:t>2020/21)</a:t>
            </a:r>
            <a:endParaRPr lang="de-DE" dirty="0"/>
          </a:p>
          <a:p>
            <a:endParaRPr lang="de-DE" dirty="0"/>
          </a:p>
          <a:p>
            <a:r>
              <a:rPr lang="de-AT" dirty="0"/>
              <a:t>Pilotierungsphase (Wintersemester 2021/22)</a:t>
            </a:r>
            <a:endParaRPr lang="de-AT" dirty="0"/>
          </a:p>
          <a:p>
            <a:endParaRPr lang="de-AT" dirty="0"/>
          </a:p>
          <a:p>
            <a:r>
              <a:rPr lang="de-AT" dirty="0"/>
              <a:t>Publikation der Ergebnisse (2022)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40" y="1983740"/>
            <a:ext cx="2808690" cy="3262516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865452" y="5363371"/>
            <a:ext cx="2491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Abb. 3  www.colourbox.de</a:t>
            </a:r>
            <a:endParaRPr lang="de-A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750" y="834390"/>
            <a:ext cx="9704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Vielen Dank für Ihr Interesse </a:t>
            </a:r>
            <a:br>
              <a:rPr lang="de-DE" sz="4000" dirty="0"/>
            </a:br>
            <a:r>
              <a:rPr lang="de-DE" sz="4000" dirty="0"/>
              <a:t>an unserem Forschungsprojekt und herzliche Grüße aus Baden</a:t>
            </a:r>
            <a:endParaRPr lang="de-AT" sz="4000" dirty="0"/>
          </a:p>
        </p:txBody>
      </p:sp>
      <p:pic>
        <p:nvPicPr>
          <p:cNvPr id="4" name="Grafik 3" descr="Ein Bild, das draußen, Gebäude, Straße, Gras enthält.&#10;&#10;Automatisch generierte Beschreibu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35" y="3254472"/>
            <a:ext cx="6043930" cy="2885977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88030" y="6269300"/>
            <a:ext cx="343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Abb. 4 Casino Baden © </a:t>
            </a:r>
            <a:r>
              <a:rPr lang="de-DE" sz="1000" dirty="0" err="1"/>
              <a:t>Bwag</a:t>
            </a:r>
            <a:r>
              <a:rPr lang="de-DE" sz="1000" dirty="0"/>
              <a:t>/Wikimedia</a:t>
            </a:r>
            <a:endParaRPr lang="de-A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-template-nov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pp-template-nov2016</Template>
  <TotalTime>0</TotalTime>
  <Words>1853</Words>
  <Application>WPS Presentation</Application>
  <PresentationFormat>Breitbild</PresentationFormat>
  <Paragraphs>72</Paragraphs>
  <Slides>8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pp-template-nov2016</vt:lpstr>
      <vt:lpstr>PowerPoint 演示文稿</vt:lpstr>
      <vt:lpstr>Ausgangspunkt</vt:lpstr>
      <vt:lpstr>Forschungsfrage</vt:lpstr>
      <vt:lpstr>Theoretischer Rahmen		</vt:lpstr>
      <vt:lpstr>Methoden	</vt:lpstr>
      <vt:lpstr>Forschungsergebnisse mit Stand Herbst 2020</vt:lpstr>
      <vt:lpstr>Nächste Schritte des Forschungsprojektes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Huber</dc:creator>
  <cp:lastModifiedBy>Maggy</cp:lastModifiedBy>
  <cp:revision>6</cp:revision>
  <dcterms:created xsi:type="dcterms:W3CDTF">2020-10-21T07:09:00Z</dcterms:created>
  <dcterms:modified xsi:type="dcterms:W3CDTF">2020-10-22T09:03:38Z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