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7652"/>
    <a:srgbClr val="32372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94559-2B17-48D9-A24C-D0C9D4F3CE27}" type="datetimeFigureOut">
              <a:rPr lang="de-AT" smtClean="0"/>
              <a:t>18.11.2020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8AB0DCA-5D29-44A7-A234-5E575F5D848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45153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94559-2B17-48D9-A24C-D0C9D4F3CE27}" type="datetimeFigureOut">
              <a:rPr lang="de-AT" smtClean="0"/>
              <a:t>18.11.2020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8AB0DCA-5D29-44A7-A234-5E575F5D848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84725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94559-2B17-48D9-A24C-D0C9D4F3CE27}" type="datetimeFigureOut">
              <a:rPr lang="de-AT" smtClean="0"/>
              <a:t>18.11.2020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8AB0DCA-5D29-44A7-A234-5E575F5D8484}" type="slidenum">
              <a:rPr lang="de-AT" smtClean="0"/>
              <a:t>‹Nr.›</a:t>
            </a:fld>
            <a:endParaRPr lang="de-AT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224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94559-2B17-48D9-A24C-D0C9D4F3CE27}" type="datetimeFigureOut">
              <a:rPr lang="de-AT" smtClean="0"/>
              <a:t>18.11.2020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8AB0DCA-5D29-44A7-A234-5E575F5D848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38001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94559-2B17-48D9-A24C-D0C9D4F3CE27}" type="datetimeFigureOut">
              <a:rPr lang="de-AT" smtClean="0"/>
              <a:t>18.11.2020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8AB0DCA-5D29-44A7-A234-5E575F5D8484}" type="slidenum">
              <a:rPr lang="de-AT" smtClean="0"/>
              <a:t>‹Nr.›</a:t>
            </a:fld>
            <a:endParaRPr lang="de-AT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5773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94559-2B17-48D9-A24C-D0C9D4F3CE27}" type="datetimeFigureOut">
              <a:rPr lang="de-AT" smtClean="0"/>
              <a:t>18.11.2020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8AB0DCA-5D29-44A7-A234-5E575F5D848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59177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94559-2B17-48D9-A24C-D0C9D4F3CE27}" type="datetimeFigureOut">
              <a:rPr lang="de-AT" smtClean="0"/>
              <a:t>18.11.2020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B0DCA-5D29-44A7-A234-5E575F5D848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53620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94559-2B17-48D9-A24C-D0C9D4F3CE27}" type="datetimeFigureOut">
              <a:rPr lang="de-AT" smtClean="0"/>
              <a:t>18.11.2020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B0DCA-5D29-44A7-A234-5E575F5D848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93491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94559-2B17-48D9-A24C-D0C9D4F3CE27}" type="datetimeFigureOut">
              <a:rPr lang="de-AT" smtClean="0"/>
              <a:t>18.11.2020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B0DCA-5D29-44A7-A234-5E575F5D848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85121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94559-2B17-48D9-A24C-D0C9D4F3CE27}" type="datetimeFigureOut">
              <a:rPr lang="de-AT" smtClean="0"/>
              <a:t>18.11.2020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8AB0DCA-5D29-44A7-A234-5E575F5D848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72843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94559-2B17-48D9-A24C-D0C9D4F3CE27}" type="datetimeFigureOut">
              <a:rPr lang="de-AT" smtClean="0"/>
              <a:t>18.11.2020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8AB0DCA-5D29-44A7-A234-5E575F5D848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232164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94559-2B17-48D9-A24C-D0C9D4F3CE27}" type="datetimeFigureOut">
              <a:rPr lang="de-AT" smtClean="0"/>
              <a:t>18.11.2020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8AB0DCA-5D29-44A7-A234-5E575F5D848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44491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94559-2B17-48D9-A24C-D0C9D4F3CE27}" type="datetimeFigureOut">
              <a:rPr lang="de-AT" smtClean="0"/>
              <a:t>18.11.2020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B0DCA-5D29-44A7-A234-5E575F5D848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16538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94559-2B17-48D9-A24C-D0C9D4F3CE27}" type="datetimeFigureOut">
              <a:rPr lang="de-AT" smtClean="0"/>
              <a:t>18.11.2020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B0DCA-5D29-44A7-A234-5E575F5D848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54150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94559-2B17-48D9-A24C-D0C9D4F3CE27}" type="datetimeFigureOut">
              <a:rPr lang="de-AT" smtClean="0"/>
              <a:t>18.11.2020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B0DCA-5D29-44A7-A234-5E575F5D848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92267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94559-2B17-48D9-A24C-D0C9D4F3CE27}" type="datetimeFigureOut">
              <a:rPr lang="de-AT" smtClean="0"/>
              <a:t>18.11.2020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8AB0DCA-5D29-44A7-A234-5E575F5D848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23445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94559-2B17-48D9-A24C-D0C9D4F3CE27}" type="datetimeFigureOut">
              <a:rPr lang="de-AT" smtClean="0"/>
              <a:t>18.11.2020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8AB0DCA-5D29-44A7-A234-5E575F5D848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22241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Person, sitzend, Tisch, Front enthält.&#10;&#10;Automatisch generierte Beschreibung">
            <a:extLst>
              <a:ext uri="{FF2B5EF4-FFF2-40B4-BE49-F238E27FC236}">
                <a16:creationId xmlns:a16="http://schemas.microsoft.com/office/drawing/2014/main" id="{5A429AA0-2411-45A2-A52A-09EB958EBF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6563"/>
            <a:ext cx="12192001" cy="7686261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9C389E69-78DC-4D63-92A8-FFF8FBB4CD55}"/>
              </a:ext>
            </a:extLst>
          </p:cNvPr>
          <p:cNvSpPr txBox="1"/>
          <p:nvPr/>
        </p:nvSpPr>
        <p:spPr>
          <a:xfrm>
            <a:off x="219728" y="1224578"/>
            <a:ext cx="64207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chulschrift95" panose="02000400000000000000" pitchFamily="2" charset="0"/>
                <a:ea typeface="+mn-ea"/>
                <a:cs typeface="Arial" panose="020B0604020202020204" pitchFamily="34" charset="0"/>
              </a:rPr>
              <a:t>Burnout-Risiko zukünftiger Lehrer*innen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587AD9B-39D7-458F-A80C-43E3912108CB}"/>
              </a:ext>
            </a:extLst>
          </p:cNvPr>
          <p:cNvSpPr txBox="1"/>
          <p:nvPr/>
        </p:nvSpPr>
        <p:spPr>
          <a:xfrm>
            <a:off x="993448" y="3152531"/>
            <a:ext cx="48732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chulschrift95" panose="02000400000000000000" pitchFamily="2" charset="0"/>
                <a:ea typeface="+mn-ea"/>
                <a:cs typeface="Arial" panose="020B0604020202020204" pitchFamily="34" charset="0"/>
              </a:rPr>
              <a:t>Präventives</a:t>
            </a:r>
            <a:r>
              <a:rPr kumimoji="0" lang="de-DE" altLang="de-DE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chulschrift95" panose="02000400000000000000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altLang="de-DE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chulschrift95" panose="02000400000000000000" pitchFamily="2" charset="0"/>
                <a:ea typeface="+mn-ea"/>
                <a:cs typeface="Arial" panose="020B0604020202020204" pitchFamily="34" charset="0"/>
              </a:rPr>
              <a:t>Coachingangebot</a:t>
            </a:r>
            <a:r>
              <a:rPr kumimoji="0" lang="de-DE" altLang="de-DE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chulschrift95" panose="02000400000000000000" pitchFamily="2" charset="0"/>
                <a:ea typeface="+mn-ea"/>
                <a:cs typeface="Arial" panose="020B0604020202020204" pitchFamily="34" charset="0"/>
              </a:rPr>
              <a:t> </a:t>
            </a:r>
            <a:endParaRPr kumimoji="0" lang="de-DE" altLang="de-DE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chulschrift95" panose="02000400000000000000" pitchFamily="2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chulschrift95" panose="02000400000000000000" pitchFamily="2" charset="0"/>
                <a:ea typeface="+mn-ea"/>
                <a:cs typeface="Arial" panose="020B0604020202020204" pitchFamily="34" charset="0"/>
              </a:rPr>
              <a:t>in der Ausbildung</a:t>
            </a:r>
            <a:endParaRPr kumimoji="0" lang="de-DE" altLang="de-DE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chulschrift95" panose="020004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62B2679-C254-4F64-880B-1FBEDB375779}"/>
              </a:ext>
            </a:extLst>
          </p:cNvPr>
          <p:cNvSpPr txBox="1"/>
          <p:nvPr/>
        </p:nvSpPr>
        <p:spPr>
          <a:xfrm>
            <a:off x="7834561" y="6372763"/>
            <a:ext cx="4043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AT" sz="800" dirty="0">
                <a:solidFill>
                  <a:prstClr val="white"/>
                </a:solidFill>
              </a:rPr>
              <a:t>https://www.experto.de/businesstipps/was-kann-bei-einem-lehrer-oder-einer-lehrerin-zu-burnout-fuehren.html</a:t>
            </a:r>
            <a:endParaRPr kumimoji="0" lang="de-AT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3FDD7B3-A9E5-46F2-AC33-4AEB3A299849}"/>
              </a:ext>
            </a:extLst>
          </p:cNvPr>
          <p:cNvSpPr txBox="1"/>
          <p:nvPr/>
        </p:nvSpPr>
        <p:spPr>
          <a:xfrm>
            <a:off x="1648981" y="4666081"/>
            <a:ext cx="3562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chemeClr val="bg1"/>
                </a:solidFill>
              </a:rPr>
              <a:t>Elke Poterpin, Gerhard Scheidl</a:t>
            </a:r>
          </a:p>
        </p:txBody>
      </p:sp>
      <p:pic>
        <p:nvPicPr>
          <p:cNvPr id="2" name="Titelfolie">
            <a:hlinkClick r:id="" action="ppaction://media"/>
            <a:extLst>
              <a:ext uri="{FF2B5EF4-FFF2-40B4-BE49-F238E27FC236}">
                <a16:creationId xmlns:a16="http://schemas.microsoft.com/office/drawing/2014/main" id="{2DFEC612-0CCB-48D2-93EA-2AE396654B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41982" y="41198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81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2912F1-40D0-428F-AAF2-31A55A182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solidFill>
                  <a:schemeClr val="accent1">
                    <a:lumMod val="75000"/>
                  </a:schemeClr>
                </a:solidFill>
              </a:rPr>
              <a:t>Forschungsfragen / Ausgangspunkt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5498E86-029E-4917-B3BF-004FA6CEC254}"/>
              </a:ext>
            </a:extLst>
          </p:cNvPr>
          <p:cNvSpPr txBox="1"/>
          <p:nvPr/>
        </p:nvSpPr>
        <p:spPr>
          <a:xfrm>
            <a:off x="1338512" y="2078906"/>
            <a:ext cx="10669268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Nach Reichl et al. (2014) trägt ein Anteil an </a:t>
            </a:r>
            <a:r>
              <a:rPr kumimoji="0" lang="de-A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Lehramtsstudierenden</a:t>
            </a:r>
            <a:r>
              <a:rPr kumimoji="0" lang="de-A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schon zu Beginn des Studiums ein </a:t>
            </a:r>
            <a:r>
              <a:rPr kumimoji="0" lang="de-A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höheres Burnout-Risiko </a:t>
            </a:r>
            <a:r>
              <a:rPr kumimoji="0" lang="de-A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als Studierende anderer Fachrichtungen. Daher interessiert: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1524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1524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Lassen sich bei Studienanfänger*innen der PH Wien </a:t>
            </a:r>
            <a:br>
              <a:rPr kumimoji="0" lang="de-A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r>
              <a:rPr kumimoji="0" lang="de-A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Burnout-Risikofaktoren identifizieren?</a:t>
            </a:r>
          </a:p>
          <a:p>
            <a:pPr marL="1524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1524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Sind Zusammenhänge zwischen Persönlichkeitsfaktoren, motivationaler Faktoren zur Wahl des Lehramtsstudiums Primarstufe und stressbedingter Verhaltens- und Erlebensmuster bei Studierenden erkennbar ?</a:t>
            </a:r>
          </a:p>
          <a:p>
            <a:pPr marL="1524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		</a:t>
            </a:r>
            <a:br>
              <a:rPr kumimoji="0" lang="de-A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r>
              <a: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		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A7C6986-209F-4B1E-B76E-362B30D62F2F}"/>
              </a:ext>
            </a:extLst>
          </p:cNvPr>
          <p:cNvSpPr txBox="1"/>
          <p:nvPr/>
        </p:nvSpPr>
        <p:spPr>
          <a:xfrm>
            <a:off x="2133601" y="3429000"/>
            <a:ext cx="5399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6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?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69AD7B9-E8D8-45E8-B97D-DAA033FBAC3A}"/>
              </a:ext>
            </a:extLst>
          </p:cNvPr>
          <p:cNvSpPr txBox="1"/>
          <p:nvPr/>
        </p:nvSpPr>
        <p:spPr>
          <a:xfrm>
            <a:off x="2133601" y="4456319"/>
            <a:ext cx="5399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6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?</a:t>
            </a:r>
          </a:p>
        </p:txBody>
      </p:sp>
      <p:pic>
        <p:nvPicPr>
          <p:cNvPr id="3" name="Forschungsfragen">
            <a:hlinkClick r:id="" action="ppaction://media"/>
            <a:extLst>
              <a:ext uri="{FF2B5EF4-FFF2-40B4-BE49-F238E27FC236}">
                <a16:creationId xmlns:a16="http://schemas.microsoft.com/office/drawing/2014/main" id="{BB3C776D-2F84-4147-8493-3644686E62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82358" y="57058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75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BA3EB7-31A1-4421-AB47-C792F52AD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43136"/>
          </a:xfrm>
        </p:spPr>
        <p:txBody>
          <a:bodyPr/>
          <a:lstStyle/>
          <a:p>
            <a:r>
              <a:rPr lang="de-AT" dirty="0">
                <a:solidFill>
                  <a:schemeClr val="accent1">
                    <a:lumMod val="75000"/>
                  </a:schemeClr>
                </a:solidFill>
              </a:rPr>
              <a:t>Theoretischer Rahmen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3B21224-DA36-4605-BB63-C2DCF8638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4594" y="1872343"/>
            <a:ext cx="9788435" cy="424107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AT" altLang="de-DE" sz="2000" b="1" dirty="0">
                <a:solidFill>
                  <a:schemeClr val="accent1">
                    <a:lumMod val="75000"/>
                  </a:schemeClr>
                </a:solidFill>
              </a:rPr>
              <a:t>Persönlichkeitsstruktur</a:t>
            </a:r>
            <a:r>
              <a:rPr lang="de-AT" altLang="de-DE" sz="2000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de-AT" altLang="de-DE" sz="2000" dirty="0">
                <a:solidFill>
                  <a:srgbClr val="2683C6">
                    <a:lumMod val="75000"/>
                  </a:srgbClr>
                </a:solidFill>
              </a:rPr>
              <a:t> </a:t>
            </a:r>
            <a:r>
              <a:rPr lang="de-AT" altLang="de-DE" sz="2000" b="1" dirty="0">
                <a:solidFill>
                  <a:schemeClr val="tx1"/>
                </a:solidFill>
              </a:rPr>
              <a:t>Big-Five-Modell</a:t>
            </a:r>
            <a:r>
              <a:rPr lang="de-AT" altLang="de-DE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AT" altLang="de-DE" sz="2000" dirty="0">
                <a:solidFill>
                  <a:schemeClr val="tx1"/>
                </a:solidFill>
              </a:rPr>
              <a:t>(Rammstedt et al., 2012): </a:t>
            </a:r>
            <a:br>
              <a:rPr lang="de-AT" altLang="de-DE" sz="2000" dirty="0">
                <a:solidFill>
                  <a:schemeClr val="tx1"/>
                </a:solidFill>
              </a:rPr>
            </a:br>
            <a:r>
              <a:rPr lang="de-AT" altLang="de-DE" sz="2000" dirty="0">
                <a:solidFill>
                  <a:schemeClr val="tx1"/>
                </a:solidFill>
              </a:rPr>
              <a:t>Profilierung zur Vorhersage von Erlebensmuster und Bewältigungsverhalten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de-AT" altLang="de-DE" sz="20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de-AT" altLang="de-DE" sz="20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AT" altLang="de-DE" sz="2000" b="1" dirty="0">
                <a:solidFill>
                  <a:schemeClr val="accent1">
                    <a:lumMod val="75000"/>
                  </a:schemeClr>
                </a:solidFill>
              </a:rPr>
              <a:t>Arbeitsbezogene und gesundheitsrelevante Erlebens- und Verhaltens-weisen: </a:t>
            </a:r>
            <a:r>
              <a:rPr lang="de-AT" altLang="de-DE" sz="2000" b="1" dirty="0">
                <a:solidFill>
                  <a:schemeClr val="tx1"/>
                </a:solidFill>
              </a:rPr>
              <a:t>Bewältigungsmuster nach Schaarschmidt </a:t>
            </a:r>
            <a:r>
              <a:rPr lang="de-AT" altLang="de-DE" sz="2000" dirty="0">
                <a:solidFill>
                  <a:schemeClr val="tx1"/>
                </a:solidFill>
              </a:rPr>
              <a:t>(2006)</a:t>
            </a:r>
            <a:br>
              <a:rPr lang="de-AT" altLang="de-DE" sz="2000" dirty="0">
                <a:solidFill>
                  <a:schemeClr val="tx1"/>
                </a:solidFill>
              </a:rPr>
            </a:br>
            <a:r>
              <a:rPr lang="de-AT" altLang="de-DE" sz="2000" dirty="0">
                <a:solidFill>
                  <a:schemeClr val="tx1"/>
                </a:solidFill>
              </a:rPr>
              <a:t>	1.) Schonung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AT" altLang="de-DE" sz="2000" dirty="0">
                <a:solidFill>
                  <a:schemeClr val="tx1"/>
                </a:solidFill>
              </a:rPr>
              <a:t>	2.) Gesundheit </a:t>
            </a:r>
            <a:br>
              <a:rPr lang="de-AT" altLang="de-DE" sz="2000" dirty="0">
                <a:solidFill>
                  <a:schemeClr val="tx1"/>
                </a:solidFill>
              </a:rPr>
            </a:br>
            <a:r>
              <a:rPr lang="de-AT" altLang="de-DE" sz="2000" dirty="0">
                <a:solidFill>
                  <a:schemeClr val="tx1"/>
                </a:solidFill>
              </a:rPr>
              <a:t>	3.) Risiko A: Selbstüberforderung - geringe Distanzierungsfähigkeit</a:t>
            </a:r>
            <a:br>
              <a:rPr lang="de-AT" altLang="de-DE" sz="2000" dirty="0">
                <a:solidFill>
                  <a:schemeClr val="tx1"/>
                </a:solidFill>
              </a:rPr>
            </a:br>
            <a:r>
              <a:rPr lang="de-AT" altLang="de-DE" sz="2000" dirty="0">
                <a:solidFill>
                  <a:schemeClr val="tx1"/>
                </a:solidFill>
              </a:rPr>
              <a:t>	4.) Risiko B:  hohe Resignationstendenz 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de-AT" altLang="de-DE" sz="20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AT" altLang="de-DE" sz="2000" b="1" dirty="0">
                <a:solidFill>
                  <a:schemeClr val="accent1">
                    <a:lumMod val="75000"/>
                  </a:schemeClr>
                </a:solidFill>
              </a:rPr>
              <a:t>Motive zur Berufswahl</a:t>
            </a:r>
            <a:r>
              <a:rPr lang="de-AT" altLang="de-DE" sz="2000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de-AT" altLang="de-DE" sz="2000" dirty="0">
                <a:solidFill>
                  <a:schemeClr val="tx1"/>
                </a:solidFill>
              </a:rPr>
              <a:t>motivationspsychologisches </a:t>
            </a:r>
            <a:r>
              <a:rPr lang="de-AT" altLang="de-DE" sz="2000" b="1" dirty="0">
                <a:solidFill>
                  <a:schemeClr val="tx1"/>
                </a:solidFill>
              </a:rPr>
              <a:t>Erwartungs-Wert-Modell</a:t>
            </a:r>
            <a:r>
              <a:rPr lang="de-AT" altLang="de-DE" sz="2000" dirty="0">
                <a:solidFill>
                  <a:schemeClr val="tx1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AT" altLang="de-DE" sz="2000" dirty="0">
                <a:solidFill>
                  <a:schemeClr val="tx1"/>
                </a:solidFill>
              </a:rPr>
              <a:t>     (Kuhl, 1983)</a:t>
            </a:r>
            <a:endParaRPr lang="de-AT" sz="2000" dirty="0">
              <a:solidFill>
                <a:schemeClr val="tx1"/>
              </a:solidFill>
            </a:endParaRPr>
          </a:p>
        </p:txBody>
      </p:sp>
      <p:pic>
        <p:nvPicPr>
          <p:cNvPr id="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FDB8090A-9227-48B3-BBAD-96B7DF957B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209211" y="59290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36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6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A85320-7A54-46EC-8201-99BFB6912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82176"/>
          </a:xfrm>
        </p:spPr>
        <p:txBody>
          <a:bodyPr/>
          <a:lstStyle/>
          <a:p>
            <a:r>
              <a:rPr lang="de-AT" dirty="0">
                <a:solidFill>
                  <a:schemeClr val="accent1">
                    <a:lumMod val="75000"/>
                  </a:schemeClr>
                </a:solidFill>
              </a:rPr>
              <a:t>Methode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6E96868-8A27-451D-9AD7-954F1F7B2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011" y="1724296"/>
            <a:ext cx="9466807" cy="4441371"/>
          </a:xfrm>
        </p:spPr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br>
              <a:rPr lang="de-AT" sz="2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de-AT" sz="2000" b="1" dirty="0">
                <a:solidFill>
                  <a:schemeClr val="accent1">
                    <a:lumMod val="75000"/>
                  </a:schemeClr>
                </a:solidFill>
              </a:rPr>
              <a:t>Quantitative Querschnittstudie: </a:t>
            </a: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de-AT" sz="2000" dirty="0">
                <a:solidFill>
                  <a:schemeClr val="tx1"/>
                </a:solidFill>
              </a:rPr>
              <a:t>Standardisierte Skalen per Online-Fragebogen:</a:t>
            </a: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de-AT" sz="2000" b="1" dirty="0">
                <a:solidFill>
                  <a:schemeClr val="tx1"/>
                </a:solidFill>
              </a:rPr>
              <a:t>NEO-FFI </a:t>
            </a:r>
            <a:r>
              <a:rPr lang="de-AT" sz="2000" dirty="0">
                <a:solidFill>
                  <a:schemeClr val="tx1"/>
                </a:solidFill>
              </a:rPr>
              <a:t>(Körner et al., 2008): Persönlichkeitsinventar (n=238)</a:t>
            </a: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de-AT" sz="2000" b="1" dirty="0">
                <a:solidFill>
                  <a:schemeClr val="tx1"/>
                </a:solidFill>
              </a:rPr>
              <a:t>FEMOLA</a:t>
            </a:r>
            <a:r>
              <a:rPr lang="de-AT" sz="2000" dirty="0">
                <a:solidFill>
                  <a:schemeClr val="tx1"/>
                </a:solidFill>
              </a:rPr>
              <a:t> (Pohlmann &amp; Möller, 2010): Fragebogen zur Erfassung der Motivation für die Wahl des Lehramtsstudiums (n= 251)</a:t>
            </a: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de-AT" sz="2000" b="1" dirty="0">
                <a:solidFill>
                  <a:schemeClr val="tx1"/>
                </a:solidFill>
              </a:rPr>
              <a:t>AVEM</a:t>
            </a:r>
            <a:r>
              <a:rPr lang="de-AT" sz="2000" dirty="0">
                <a:solidFill>
                  <a:schemeClr val="tx1"/>
                </a:solidFill>
              </a:rPr>
              <a:t> (Schaarschmidt, 2006): persönlichkeitsdiagnostisches Verfahren zur Früherkennung gesundheitlicher Risken (n=256)</a:t>
            </a:r>
          </a:p>
          <a:p>
            <a:endParaRPr lang="de-AT" dirty="0"/>
          </a:p>
        </p:txBody>
      </p:sp>
      <p:pic>
        <p:nvPicPr>
          <p:cNvPr id="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30EB4D58-0A66-4D61-8A8E-A11FCFB57C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58678" y="55560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08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AEC0ED-9B9D-4561-AABA-14166402F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solidFill>
                  <a:schemeClr val="accent1">
                    <a:lumMod val="75000"/>
                  </a:schemeClr>
                </a:solidFill>
              </a:rPr>
              <a:t>Ergebnisse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8BD61F-8A9B-43BA-AF52-601EAAE8E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2446" y="1690599"/>
            <a:ext cx="11129554" cy="4223658"/>
          </a:xfrm>
        </p:spPr>
        <p:txBody>
          <a:bodyPr>
            <a:noAutofit/>
          </a:bodyPr>
          <a:lstStyle/>
          <a:p>
            <a:pPr marL="457200" indent="-457200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de-AT" altLang="de-DE" sz="2000" dirty="0">
                <a:solidFill>
                  <a:schemeClr val="tx1"/>
                </a:solidFill>
              </a:rPr>
              <a:t>Persönlichkeitsfaktor </a:t>
            </a:r>
            <a:r>
              <a:rPr lang="de-AT" altLang="de-DE" sz="2000" b="1" dirty="0">
                <a:solidFill>
                  <a:schemeClr val="accent1">
                    <a:lumMod val="75000"/>
                  </a:schemeClr>
                </a:solidFill>
              </a:rPr>
              <a:t>Neurotizismus</a:t>
            </a:r>
            <a:r>
              <a:rPr lang="de-AT" altLang="de-DE" sz="2000" dirty="0">
                <a:solidFill>
                  <a:schemeClr val="tx1"/>
                </a:solidFill>
              </a:rPr>
              <a:t>: </a:t>
            </a:r>
            <a:br>
              <a:rPr lang="de-AT" altLang="de-DE" sz="2000" dirty="0">
                <a:solidFill>
                  <a:schemeClr val="tx1"/>
                </a:solidFill>
              </a:rPr>
            </a:br>
            <a:r>
              <a:rPr lang="de-AT" altLang="de-DE" sz="2000" dirty="0">
                <a:solidFill>
                  <a:schemeClr val="tx1"/>
                </a:solidFill>
              </a:rPr>
              <a:t>19% der Studierenden leiden unter häufiger Anspannung und Nervosität. </a:t>
            </a:r>
            <a:br>
              <a:rPr lang="de-AT" altLang="de-DE" sz="2000" dirty="0">
                <a:solidFill>
                  <a:schemeClr val="tx1"/>
                </a:solidFill>
              </a:rPr>
            </a:br>
            <a:r>
              <a:rPr lang="de-AT" altLang="de-DE" sz="2000" dirty="0">
                <a:solidFill>
                  <a:schemeClr val="tx1"/>
                </a:solidFill>
              </a:rPr>
              <a:t>16% der Befragten nehmen </a:t>
            </a:r>
            <a:r>
              <a:rPr lang="de-AT" sz="2000" dirty="0">
                <a:solidFill>
                  <a:schemeClr val="tx1"/>
                </a:solidFill>
              </a:rPr>
              <a:t>starke Stressbelastungen als nicht bewältigbar wahr. </a:t>
            </a:r>
          </a:p>
          <a:p>
            <a:pPr marL="457200" indent="-457200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de-AT" altLang="de-DE" sz="2000" b="1" dirty="0">
                <a:solidFill>
                  <a:srgbClr val="323720"/>
                </a:solidFill>
              </a:rPr>
              <a:t>Neurotizismus</a:t>
            </a:r>
            <a:r>
              <a:rPr lang="de-AT" altLang="de-DE" sz="2000" dirty="0">
                <a:solidFill>
                  <a:schemeClr val="tx1"/>
                </a:solidFill>
              </a:rPr>
              <a:t> korreliert signifikant (p=0,01; n=231) mit den AVEM-Dimensionen </a:t>
            </a:r>
            <a:r>
              <a:rPr lang="de-AT" altLang="de-DE" sz="2000" dirty="0">
                <a:solidFill>
                  <a:schemeClr val="accent1">
                    <a:lumMod val="50000"/>
                  </a:schemeClr>
                </a:solidFill>
              </a:rPr>
              <a:t>Resignationstendenz, offensive Problembewältigung, innere Unruhe, Ausgeglichenheit, Lebenszufriedenheit und Erfolgserleben im Beruf</a:t>
            </a:r>
            <a:r>
              <a:rPr lang="de-AT" altLang="de-DE" sz="2000" dirty="0">
                <a:solidFill>
                  <a:schemeClr val="tx1"/>
                </a:solidFill>
              </a:rPr>
              <a:t>, die als </a:t>
            </a:r>
            <a:r>
              <a:rPr lang="de-AT" altLang="de-DE" sz="2000" b="1" dirty="0">
                <a:solidFill>
                  <a:schemeClr val="tx1"/>
                </a:solidFill>
              </a:rPr>
              <a:t>Kennzeichen des Risikotyps B </a:t>
            </a:r>
            <a:r>
              <a:rPr lang="de-AT" altLang="de-DE" sz="2000" dirty="0">
                <a:solidFill>
                  <a:schemeClr val="tx1"/>
                </a:solidFill>
              </a:rPr>
              <a:t>gelten. </a:t>
            </a:r>
            <a:r>
              <a:rPr lang="de-AT" sz="2000" dirty="0">
                <a:solidFill>
                  <a:schemeClr val="tx1"/>
                </a:solidFill>
              </a:rPr>
              <a:t>	          </a:t>
            </a:r>
          </a:p>
          <a:p>
            <a:pPr marL="457200" indent="-457200">
              <a:spcBef>
                <a:spcPts val="1680"/>
              </a:spcBef>
              <a:buFont typeface="Wingdings" panose="05000000000000000000" pitchFamily="2" charset="2"/>
              <a:buChar char="Ø"/>
              <a:defRPr/>
            </a:pPr>
            <a:r>
              <a:rPr lang="de-AT" altLang="de-DE" sz="2000" dirty="0">
                <a:solidFill>
                  <a:schemeClr val="tx1"/>
                </a:solidFill>
              </a:rPr>
              <a:t>Der Faktor </a:t>
            </a:r>
            <a:r>
              <a:rPr lang="de-AT" altLang="de-DE" sz="2000" b="1" dirty="0">
                <a:solidFill>
                  <a:schemeClr val="accent1">
                    <a:lumMod val="75000"/>
                  </a:schemeClr>
                </a:solidFill>
              </a:rPr>
              <a:t>Gewissenhaftigkeit</a:t>
            </a:r>
            <a:r>
              <a:rPr lang="de-AT" altLang="de-DE" sz="2000" dirty="0">
                <a:solidFill>
                  <a:schemeClr val="tx1"/>
                </a:solidFill>
              </a:rPr>
              <a:t> korreliert signifikant mit der AVEM-Dimension </a:t>
            </a:r>
            <a:r>
              <a:rPr lang="de-AT" altLang="de-DE" sz="2000" dirty="0">
                <a:solidFill>
                  <a:schemeClr val="accent1">
                    <a:lumMod val="50000"/>
                  </a:schemeClr>
                </a:solidFill>
              </a:rPr>
              <a:t>Perfektionsstreben</a:t>
            </a:r>
            <a:r>
              <a:rPr lang="de-AT" altLang="de-DE" sz="2000" dirty="0">
                <a:solidFill>
                  <a:schemeClr val="tx1"/>
                </a:solidFill>
              </a:rPr>
              <a:t>, die als</a:t>
            </a:r>
            <a:r>
              <a:rPr lang="de-AT" sz="2000" dirty="0">
                <a:solidFill>
                  <a:schemeClr val="tx1"/>
                </a:solidFill>
              </a:rPr>
              <a:t> </a:t>
            </a:r>
            <a:r>
              <a:rPr lang="de-AT" sz="2000" b="1" dirty="0">
                <a:solidFill>
                  <a:schemeClr val="tx1"/>
                </a:solidFill>
              </a:rPr>
              <a:t>Indikator des Risikomusters A </a:t>
            </a:r>
            <a:r>
              <a:rPr lang="de-AT" sz="2000" dirty="0">
                <a:solidFill>
                  <a:schemeClr val="tx1"/>
                </a:solidFill>
              </a:rPr>
              <a:t>gilt.</a:t>
            </a:r>
            <a:br>
              <a:rPr lang="de-AT" sz="2000" dirty="0">
                <a:solidFill>
                  <a:schemeClr val="tx1"/>
                </a:solidFill>
              </a:rPr>
            </a:br>
            <a:endParaRPr lang="de-AT" sz="2000" dirty="0">
              <a:solidFill>
                <a:schemeClr val="tx1"/>
              </a:solidFill>
            </a:endParaRP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de-AT" sz="2000" dirty="0">
                <a:solidFill>
                  <a:schemeClr val="tx1"/>
                </a:solidFill>
              </a:rPr>
              <a:t>Es konnte kein Zusammenhang zwischen extrinsisch determinierten Motivationsfaktoren zur Berufswahl mit den Risikomustern A und B festgestellt werden.</a:t>
            </a:r>
            <a:endParaRPr lang="de-AT" sz="2000" dirty="0"/>
          </a:p>
        </p:txBody>
      </p:sp>
      <p:pic>
        <p:nvPicPr>
          <p:cNvPr id="4" name="Ergebnis 1">
            <a:hlinkClick r:id="" action="ppaction://media"/>
            <a:extLst>
              <a:ext uri="{FF2B5EF4-FFF2-40B4-BE49-F238E27FC236}">
                <a16:creationId xmlns:a16="http://schemas.microsoft.com/office/drawing/2014/main" id="{338CEDAC-546A-4E0F-8174-A18FBA65A7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49928" y="59552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27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401"/>
    </mc:Choice>
    <mc:Fallback xmlns="">
      <p:transition spd="slow" advTm="324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70ABFC-7489-4BFB-9509-425A1B7B9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17010"/>
          </a:xfrm>
        </p:spPr>
        <p:txBody>
          <a:bodyPr/>
          <a:lstStyle/>
          <a:p>
            <a:r>
              <a:rPr lang="de-AT" dirty="0">
                <a:solidFill>
                  <a:schemeClr val="accent1">
                    <a:lumMod val="75000"/>
                  </a:schemeClr>
                </a:solidFill>
              </a:rPr>
              <a:t>Ergebnisse (1. Kohorte)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722880D-C6D8-4060-A2F7-B9C20B2B9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0608" y="1675575"/>
            <a:ext cx="8915400" cy="4789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sz="18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Musterverteilung (AVEM) im Vergleich (Schaarschmidt &amp; Fischer, 2003):</a:t>
            </a:r>
          </a:p>
          <a:p>
            <a:pPr marL="0" indent="0">
              <a:buNone/>
            </a:pPr>
            <a:endParaRPr lang="de-AT" sz="1800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de-AT" altLang="de-DE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altLang="de-DE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altLang="de-DE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altLang="de-DE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altLang="de-DE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altLang="de-DE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altLang="de-DE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altLang="de-DE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altLang="de-DE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F65554D-45F6-4FDF-93AB-5BFD77604D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8728" y="2368732"/>
            <a:ext cx="7195246" cy="2429692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3544FA6-D921-4489-9A44-AD80DB1F55D6}"/>
              </a:ext>
            </a:extLst>
          </p:cNvPr>
          <p:cNvSpPr txBox="1"/>
          <p:nvPr/>
        </p:nvSpPr>
        <p:spPr>
          <a:xfrm>
            <a:off x="1549790" y="5098868"/>
            <a:ext cx="957976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altLang="de-DE" sz="2000" dirty="0">
                <a:cs typeface="Arial" panose="020B0604020202020204" pitchFamily="34" charset="0"/>
              </a:rPr>
              <a:t>Etwa jede*r dritte Studierende (</a:t>
            </a:r>
            <a:r>
              <a:rPr lang="de-AT" altLang="de-DE" sz="2000" b="1" dirty="0">
                <a:cs typeface="Arial" panose="020B0604020202020204" pitchFamily="34" charset="0"/>
              </a:rPr>
              <a:t>37%</a:t>
            </a:r>
            <a:r>
              <a:rPr lang="de-AT" altLang="de-DE" sz="2000" dirty="0">
                <a:cs typeface="Arial" panose="020B0604020202020204" pitchFamily="34" charset="0"/>
              </a:rPr>
              <a:t>) weist ein </a:t>
            </a:r>
            <a:r>
              <a:rPr lang="de-AT" altLang="de-DE" sz="2000" b="1" dirty="0">
                <a:cs typeface="Arial" panose="020B0604020202020204" pitchFamily="34" charset="0"/>
              </a:rPr>
              <a:t>gesundheitliches Risiko </a:t>
            </a:r>
            <a:r>
              <a:rPr lang="de-AT" altLang="de-DE" sz="2000" dirty="0">
                <a:cs typeface="Arial" panose="020B0604020202020204" pitchFamily="34" charset="0"/>
              </a:rPr>
              <a:t>auf!</a:t>
            </a:r>
          </a:p>
          <a:p>
            <a:r>
              <a:rPr lang="de-AT" altLang="de-DE" sz="2000" dirty="0">
                <a:cs typeface="Arial" panose="020B0604020202020204" pitchFamily="34" charset="0"/>
              </a:rPr>
              <a:t>Bei etwa jeder/jedem fünften Studierenden (</a:t>
            </a:r>
            <a:r>
              <a:rPr lang="de-AT" altLang="de-DE" sz="2000" b="1" dirty="0">
                <a:cs typeface="Arial" panose="020B0604020202020204" pitchFamily="34" charset="0"/>
              </a:rPr>
              <a:t>19%</a:t>
            </a:r>
            <a:r>
              <a:rPr lang="de-AT" altLang="de-DE" sz="2000" dirty="0">
                <a:cs typeface="Arial" panose="020B0604020202020204" pitchFamily="34" charset="0"/>
              </a:rPr>
              <a:t>) wurde nach Zusammenführung der Einzelskalen </a:t>
            </a:r>
            <a:r>
              <a:rPr lang="de-AT" altLang="de-DE" sz="2000" b="1" dirty="0">
                <a:cs typeface="Arial" panose="020B0604020202020204" pitchFamily="34" charset="0"/>
              </a:rPr>
              <a:t>hohes Burnout-Risiko </a:t>
            </a:r>
            <a:r>
              <a:rPr lang="de-AT" altLang="de-DE" sz="2000" dirty="0">
                <a:cs typeface="Arial" panose="020B0604020202020204" pitchFamily="34" charset="0"/>
              </a:rPr>
              <a:t>festgestellt !</a:t>
            </a:r>
          </a:p>
          <a:p>
            <a:endParaRPr lang="de-AT" dirty="0"/>
          </a:p>
        </p:txBody>
      </p:sp>
      <p:pic>
        <p:nvPicPr>
          <p:cNvPr id="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EE1C838D-FD16-452F-8D38-070728970A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08930" y="40938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56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51"/>
    </mc:Choice>
    <mc:Fallback xmlns="">
      <p:transition spd="slow" advTm="229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5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B412FD-5F25-432D-A52C-421B3CB05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624110"/>
            <a:ext cx="5279624" cy="728271"/>
          </a:xfrm>
        </p:spPr>
        <p:txBody>
          <a:bodyPr/>
          <a:lstStyle/>
          <a:p>
            <a:r>
              <a:rPr lang="de-AT" dirty="0">
                <a:solidFill>
                  <a:schemeClr val="accent1">
                    <a:lumMod val="75000"/>
                  </a:schemeClr>
                </a:solidFill>
              </a:rPr>
              <a:t>Ergebnisse gesamt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DBFE86C-8B65-487B-88A0-D50CBBFE8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8537" y="5766667"/>
            <a:ext cx="10833463" cy="93444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de-AT" dirty="0"/>
              <a:t>Die Anteile zu den Risikomustern bei den Studierenden der Wintersemester weisen ähnliche Werte auf. Die Kohorte des Sommersemesters zeigt ein noch höheres gesundheitliches Risiko (</a:t>
            </a:r>
            <a:r>
              <a:rPr lang="de-AT" dirty="0">
                <a:solidFill>
                  <a:srgbClr val="FF0000"/>
                </a:solidFill>
              </a:rPr>
              <a:t>46%!</a:t>
            </a:r>
            <a:r>
              <a:rPr lang="de-AT" dirty="0"/>
              <a:t>). </a:t>
            </a:r>
            <a:br>
              <a:rPr lang="de-AT" dirty="0"/>
            </a:br>
            <a:r>
              <a:rPr lang="de-AT" dirty="0"/>
              <a:t>Aufgrund der </a:t>
            </a:r>
            <a:r>
              <a:rPr lang="de-AT" dirty="0" err="1"/>
              <a:t>Covid</a:t>
            </a:r>
            <a:r>
              <a:rPr lang="de-AT" dirty="0"/>
              <a:t>-Situation konnte die Erhebung bei der Vergleichsgruppe im Sommersemester 2020 nicht durchgeführt werden. </a:t>
            </a:r>
          </a:p>
          <a:p>
            <a:pPr marL="0" indent="0" algn="just">
              <a:buNone/>
            </a:pPr>
            <a:endParaRPr lang="de-AT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40A3E11-CA5D-4C83-91D4-0899182067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3645" y="1509134"/>
            <a:ext cx="6862355" cy="401818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C75C8CED-6417-4FAD-A3A8-71C42142F932}"/>
              </a:ext>
            </a:extLst>
          </p:cNvPr>
          <p:cNvSpPr txBox="1"/>
          <p:nvPr/>
        </p:nvSpPr>
        <p:spPr>
          <a:xfrm>
            <a:off x="8634018" y="4326987"/>
            <a:ext cx="25614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Vergleich der Ergebnisse von drei unterschiedlichen Kohorten Erstsemestriger. Als Referenz wird die AVEM-Verteilung dargestellt (vgl. Schaarschmidt, Fischer. 2003. S. 10)</a:t>
            </a:r>
          </a:p>
        </p:txBody>
      </p:sp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CEC61F61-3305-4F62-85F7-F4EF081019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09927" y="32132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70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29"/>
    </mc:Choice>
    <mc:Fallback xmlns="">
      <p:transition spd="slow" advTm="131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4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4099F1-7BFF-4FED-89FC-295D074BE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solidFill>
                  <a:schemeClr val="accent1">
                    <a:lumMod val="75000"/>
                  </a:schemeClr>
                </a:solidFill>
              </a:rPr>
              <a:t>Diskussion der Ergebnisse / Ausblick</a:t>
            </a:r>
            <a:br>
              <a:rPr lang="de-DE" altLang="de-DE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EFC7D4A-7EA9-4767-BB7F-224A4C559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0754" y="1531261"/>
            <a:ext cx="9823858" cy="4164145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de-AT" sz="2400" dirty="0">
                <a:cs typeface="Arial" panose="020B0604020202020204" pitchFamily="34" charset="0"/>
              </a:rPr>
              <a:t>Die beachtliche Anzahl von Lehramtsstudierenden mit Gesundheitsrisiko </a:t>
            </a:r>
            <a:r>
              <a:rPr lang="de-AT" altLang="de-DE" sz="2400" dirty="0">
                <a:cs typeface="Arial" panose="020B0604020202020204" pitchFamily="34" charset="0"/>
              </a:rPr>
              <a:t>verweist auf die Dringlichkeit, die Themen psychische Gesundheit, Stressanalyse und –</a:t>
            </a:r>
            <a:r>
              <a:rPr lang="de-AT" altLang="de-DE" sz="2400" dirty="0" err="1">
                <a:cs typeface="Arial" panose="020B0604020202020204" pitchFamily="34" charset="0"/>
              </a:rPr>
              <a:t>prävention</a:t>
            </a:r>
            <a:r>
              <a:rPr lang="de-AT" altLang="de-DE" sz="2400" dirty="0">
                <a:cs typeface="Arial" panose="020B0604020202020204" pitchFamily="34" charset="0"/>
              </a:rPr>
              <a:t> und persönlicher Umgang mit herausfordernden Situationen  aufzugreifen. </a:t>
            </a:r>
          </a:p>
          <a:p>
            <a:pPr>
              <a:spcBef>
                <a:spcPct val="50000"/>
              </a:spcBef>
            </a:pPr>
            <a:r>
              <a:rPr lang="de-AT" altLang="de-DE" sz="2400" dirty="0">
                <a:cs typeface="Arial" panose="020B0604020202020204" pitchFamily="34" charset="0"/>
              </a:rPr>
              <a:t>Spezielle Lehrveranstaltungen mit Themenschwerpunkten werden an der PH Wien nun angeboten, die von allen Studierenden je nach Interessenslage und persönlichen Bedürfnissen inskribiert werden können. </a:t>
            </a:r>
            <a:endParaRPr lang="de-AT" sz="2400" dirty="0"/>
          </a:p>
        </p:txBody>
      </p:sp>
      <p:pic>
        <p:nvPicPr>
          <p:cNvPr id="4" name="fazit">
            <a:hlinkClick r:id="" action="ppaction://media"/>
            <a:extLst>
              <a:ext uri="{FF2B5EF4-FFF2-40B4-BE49-F238E27FC236}">
                <a16:creationId xmlns:a16="http://schemas.microsoft.com/office/drawing/2014/main" id="{8B6BE251-13CA-414B-B07D-78A2348832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64480" y="57984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40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10"/>
    </mc:Choice>
    <mc:Fallback xmlns="">
      <p:transition spd="slow" advTm="150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68FB8C-7DFF-40C0-9A7C-DE4A61B6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solidFill>
                  <a:schemeClr val="accent1">
                    <a:lumMod val="75000"/>
                  </a:schemeClr>
                </a:solidFill>
              </a:rPr>
              <a:t>Literatur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1EB540-38FE-4ABC-808C-371BA8AA4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3303" y="1687014"/>
            <a:ext cx="9805851" cy="501613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de-AT" sz="1800" dirty="0">
                <a:cs typeface="Arial" panose="020B0604020202020204" pitchFamily="34" charset="0"/>
              </a:rPr>
              <a:t>Körner, A. / Geyer, M. / Roth, M. /, Drapeau, M. /, </a:t>
            </a:r>
            <a:r>
              <a:rPr lang="de-AT" sz="1800" dirty="0" err="1">
                <a:cs typeface="Arial" panose="020B0604020202020204" pitchFamily="34" charset="0"/>
              </a:rPr>
              <a:t>Schmutzer</a:t>
            </a:r>
            <a:r>
              <a:rPr lang="de-AT" sz="1800" dirty="0">
                <a:cs typeface="Arial" panose="020B0604020202020204" pitchFamily="34" charset="0"/>
              </a:rPr>
              <a:t>, G. / Albani, C. / Schumann, S. / Brähler, E. (2008). Persönlichkeitsdiagnostik mit dem NEO−Fünf−Faktoren−Inventar: Die 30−Item−Kurzversion (NEO−FFI−30). In: </a:t>
            </a:r>
            <a:r>
              <a:rPr lang="de-AT" sz="1800" dirty="0" err="1">
                <a:cs typeface="Arial" panose="020B0604020202020204" pitchFamily="34" charset="0"/>
              </a:rPr>
              <a:t>PPmP</a:t>
            </a:r>
            <a:r>
              <a:rPr lang="de-AT" sz="1800" dirty="0">
                <a:cs typeface="Arial" panose="020B0604020202020204" pitchFamily="34" charset="0"/>
              </a:rPr>
              <a:t> – Psychotherapie – Psychosomatik – Medizinische Psychologie; 58: S. 238 – 245. Georg Thieme Verlag: KG Stuttgart New York.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de-AT" sz="1800" dirty="0">
                <a:ea typeface="Calibri" panose="020F0502020204030204" pitchFamily="34" charset="0"/>
                <a:cs typeface="Arial" panose="020B0604020202020204" pitchFamily="34" charset="0"/>
              </a:rPr>
              <a:t>Kuhl, J. 1983. Erwartungs-mal-Wert-Modelle der Motivation. In: Motivation, Konflikt und Handlungskontrolle. Springer: Berlin, Heidelberg.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de-AT" sz="1800" dirty="0">
                <a:ea typeface="Calibri" panose="020F0502020204030204" pitchFamily="34" charset="0"/>
                <a:cs typeface="Arial" panose="020B0604020202020204" pitchFamily="34" charset="0"/>
              </a:rPr>
              <a:t>Pohlmann, B. / Möller, J. 2010. Fragebogen zur Erfassung der Motivation für die Wahl des Lehramtsstudiums (FEMOLA). Zeitschrift für Pädagogische Psychologie, 24 (1), 73 - 84.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de-AT" sz="1800" dirty="0">
                <a:cs typeface="Arial" panose="020B0604020202020204" pitchFamily="34" charset="0"/>
              </a:rPr>
              <a:t>Rammstedt, B. / Kemper, C. J. / Klein, M. C. / </a:t>
            </a:r>
            <a:r>
              <a:rPr lang="de-AT" sz="1800" dirty="0" err="1">
                <a:cs typeface="Arial" panose="020B0604020202020204" pitchFamily="34" charset="0"/>
              </a:rPr>
              <a:t>Beierlein</a:t>
            </a:r>
            <a:r>
              <a:rPr lang="de-AT" sz="1800" dirty="0">
                <a:cs typeface="Arial" panose="020B0604020202020204" pitchFamily="34" charset="0"/>
              </a:rPr>
              <a:t>, C. / </a:t>
            </a:r>
            <a:r>
              <a:rPr lang="de-AT" sz="1800" dirty="0" err="1">
                <a:cs typeface="Arial" panose="020B0604020202020204" pitchFamily="34" charset="0"/>
              </a:rPr>
              <a:t>Kovaleva</a:t>
            </a:r>
            <a:r>
              <a:rPr lang="de-AT" sz="1800" dirty="0">
                <a:cs typeface="Arial" panose="020B0604020202020204" pitchFamily="34" charset="0"/>
              </a:rPr>
              <a:t>, A. 2012. Eine kurze Skala zur Messung der fünf Dimensionen der Persönlichkeit: Big-Five-Inventory-10 (BFI-10). (GESIS-Working Papers, 2012/23). Mannheim: GESIS - Leibniz-Institut für Sozialwissenschaften. S. 3-32.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de-AT" sz="1800" dirty="0">
                <a:ea typeface="Calibri" panose="020F0502020204030204" pitchFamily="34" charset="0"/>
                <a:cs typeface="Arial" panose="020B0604020202020204" pitchFamily="34" charset="0"/>
              </a:rPr>
              <a:t>Reichl, C. / Wach, S. / </a:t>
            </a:r>
            <a:r>
              <a:rPr lang="de-AT" sz="1800" dirty="0" err="1">
                <a:ea typeface="Calibri" panose="020F0502020204030204" pitchFamily="34" charset="0"/>
                <a:cs typeface="Arial" panose="020B0604020202020204" pitchFamily="34" charset="0"/>
              </a:rPr>
              <a:t>Spinath</a:t>
            </a:r>
            <a:r>
              <a:rPr lang="de-AT" sz="1800" dirty="0">
                <a:ea typeface="Calibri" panose="020F0502020204030204" pitchFamily="34" charset="0"/>
                <a:cs typeface="Arial" panose="020B0604020202020204" pitchFamily="34" charset="0"/>
              </a:rPr>
              <a:t>, F. M. / </a:t>
            </a:r>
            <a:r>
              <a:rPr lang="de-AT" sz="1800" dirty="0" err="1">
                <a:ea typeface="Calibri" panose="020F0502020204030204" pitchFamily="34" charset="0"/>
                <a:cs typeface="Arial" panose="020B0604020202020204" pitchFamily="34" charset="0"/>
              </a:rPr>
              <a:t>Brünken</a:t>
            </a:r>
            <a:r>
              <a:rPr lang="de-AT" sz="1800" dirty="0">
                <a:ea typeface="Calibri" panose="020F0502020204030204" pitchFamily="34" charset="0"/>
                <a:cs typeface="Arial" panose="020B0604020202020204" pitchFamily="34" charset="0"/>
              </a:rPr>
              <a:t>, R. / Karbach, J. 2014. </a:t>
            </a:r>
            <a:r>
              <a:rPr lang="en-GB" sz="1800" dirty="0">
                <a:ea typeface="Calibri" panose="020F0502020204030204" pitchFamily="34" charset="0"/>
                <a:cs typeface="Arial" panose="020B0604020202020204" pitchFamily="34" charset="0"/>
              </a:rPr>
              <a:t>Burnout risk among first-year teacher students: The roles of personality and motivation. In:  Journal of Vocational </a:t>
            </a:r>
            <a:r>
              <a:rPr lang="en-GB" sz="1800" dirty="0" err="1">
                <a:ea typeface="Calibri" panose="020F0502020204030204" pitchFamily="34" charset="0"/>
                <a:cs typeface="Arial" panose="020B0604020202020204" pitchFamily="34" charset="0"/>
              </a:rPr>
              <a:t>Behavior</a:t>
            </a:r>
            <a:r>
              <a:rPr lang="en-GB" sz="1800" dirty="0">
                <a:ea typeface="Calibri" panose="020F0502020204030204" pitchFamily="34" charset="0"/>
                <a:cs typeface="Arial" panose="020B0604020202020204" pitchFamily="34" charset="0"/>
              </a:rPr>
              <a:t>. Volume 85, Issue 1, August 2014, S. 85-92.</a:t>
            </a:r>
            <a:endParaRPr lang="de-AT" sz="18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de-AT" sz="1800" dirty="0">
                <a:ea typeface="Calibri" panose="020F0502020204030204" pitchFamily="34" charset="0"/>
                <a:cs typeface="Arial" panose="020B0604020202020204" pitchFamily="34" charset="0"/>
              </a:rPr>
              <a:t>Schaarschmidt, U. 2006. AVEM - ein persönlichkeitsdiagnostisches Instrument für die berufsbezogene Rehabilitation. In Arbeitskreis Klinische Psychologie in der Rehabilitation BDP (Hrsg.). Psychologische Diagnostik - Weichenstellung für den Reha-Verlauf. Deutscher Psychologen Verlag GmbH: Bonn. S. 59-82.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de-AT" sz="1800" dirty="0">
                <a:ea typeface="Calibri" panose="020F0502020204030204" pitchFamily="34" charset="0"/>
                <a:cs typeface="Arial" panose="020B0604020202020204" pitchFamily="34" charset="0"/>
              </a:rPr>
              <a:t>Schaarschmidt, U. / Fischer, A. 2003. Arbeitsbezogenes Verhaltens- und Erlebensmuster (AVEM). </a:t>
            </a:r>
            <a:r>
              <a:rPr lang="de-AT" sz="1800" dirty="0" err="1">
                <a:ea typeface="Calibri" panose="020F0502020204030204" pitchFamily="34" charset="0"/>
                <a:cs typeface="Arial" panose="020B0604020202020204" pitchFamily="34" charset="0"/>
              </a:rPr>
              <a:t>Swets</a:t>
            </a:r>
            <a:r>
              <a:rPr lang="de-AT" sz="1800" dirty="0">
                <a:ea typeface="Calibri" panose="020F0502020204030204" pitchFamily="34" charset="0"/>
                <a:cs typeface="Arial" panose="020B0604020202020204" pitchFamily="34" charset="0"/>
              </a:rPr>
              <a:t> &amp; </a:t>
            </a:r>
            <a:r>
              <a:rPr lang="de-AT" sz="1800" dirty="0" err="1">
                <a:ea typeface="Calibri" panose="020F0502020204030204" pitchFamily="34" charset="0"/>
                <a:cs typeface="Arial" panose="020B0604020202020204" pitchFamily="34" charset="0"/>
              </a:rPr>
              <a:t>Zeitlinger</a:t>
            </a:r>
            <a:r>
              <a:rPr lang="de-AT" sz="1800" dirty="0">
                <a:ea typeface="Calibri" panose="020F0502020204030204" pitchFamily="34" charset="0"/>
                <a:cs typeface="Arial" panose="020B0604020202020204" pitchFamily="34" charset="0"/>
              </a:rPr>
              <a:t> B.V., Lisse: Frankfurt am Main.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52689376"/>
      </p:ext>
    </p:extLst>
  </p:cSld>
  <p:clrMapOvr>
    <a:masterClrMapping/>
  </p:clrMapOvr>
</p:sld>
</file>

<file path=ppt/theme/theme1.xml><?xml version="1.0" encoding="utf-8"?>
<a:theme xmlns:a="http://schemas.openxmlformats.org/drawingml/2006/main" name="Fetzen">
  <a:themeElements>
    <a:clrScheme name="Grü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etze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etze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894</Words>
  <Application>Microsoft Office PowerPoint</Application>
  <PresentationFormat>Breitbild</PresentationFormat>
  <Paragraphs>62</Paragraphs>
  <Slides>9</Slides>
  <Notes>0</Notes>
  <HiddenSlides>0</HiddenSlides>
  <MMClips>8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6" baseType="lpstr">
      <vt:lpstr>Algerian</vt:lpstr>
      <vt:lpstr>Arial</vt:lpstr>
      <vt:lpstr>Century Gothic</vt:lpstr>
      <vt:lpstr>Schulschrift95</vt:lpstr>
      <vt:lpstr>Wingdings</vt:lpstr>
      <vt:lpstr>Wingdings 3</vt:lpstr>
      <vt:lpstr>Fetzen</vt:lpstr>
      <vt:lpstr>PowerPoint-Präsentation</vt:lpstr>
      <vt:lpstr>Forschungsfragen / Ausgangspunkt</vt:lpstr>
      <vt:lpstr>Theoretischer Rahmen</vt:lpstr>
      <vt:lpstr>Methode</vt:lpstr>
      <vt:lpstr>Ergebnisse</vt:lpstr>
      <vt:lpstr>Ergebnisse (1. Kohorte)</vt:lpstr>
      <vt:lpstr>Ergebnisse gesamt</vt:lpstr>
      <vt:lpstr>Diskussion der Ergebnisse / Ausblick </vt:lpstr>
      <vt:lpstr>Literatur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Poterpin</dc:creator>
  <cp:lastModifiedBy>Cyberport</cp:lastModifiedBy>
  <cp:revision>40</cp:revision>
  <dcterms:created xsi:type="dcterms:W3CDTF">2020-11-18T07:19:27Z</dcterms:created>
  <dcterms:modified xsi:type="dcterms:W3CDTF">2020-11-18T18:31:37Z</dcterms:modified>
</cp:coreProperties>
</file>