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569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911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18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154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92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779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416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569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570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070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287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460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439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764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304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4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EA81-6A26-4473-9CB0-53A46CFD2B2F}" type="datetimeFigureOut">
              <a:rPr lang="de-AT" smtClean="0"/>
              <a:t>15.11.20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CFE2CE-A829-4142-A867-EC67BB373A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16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pixabay.com/de/vectors/fragezeichen-hintergrund-rot-437586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s://pixabay.com/de/vectors/fragezeichen-hintergrund-rot-437586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pixabay.com/de/photos/umfrage-meinungsforschung-befragung-159496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8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01D4D76-3AC5-41A2-A5B1-1DAD7B0A6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215" y="1318590"/>
            <a:ext cx="5102159" cy="42208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3400" b="1">
                <a:solidFill>
                  <a:srgbClr val="FFFFFF"/>
                </a:solidFill>
              </a:rPr>
              <a:t>Qualitätsentwicklung in der Hochschullehre</a:t>
            </a:r>
            <a:br>
              <a:rPr lang="de-AT" sz="3400" b="1">
                <a:solidFill>
                  <a:srgbClr val="FFFFFF"/>
                </a:solidFill>
              </a:rPr>
            </a:br>
            <a:br>
              <a:rPr lang="de-AT" sz="3400">
                <a:solidFill>
                  <a:srgbClr val="FFFFFF"/>
                </a:solidFill>
              </a:rPr>
            </a:br>
            <a:r>
              <a:rPr lang="de-AT" sz="3400">
                <a:solidFill>
                  <a:srgbClr val="FFFFFF"/>
                </a:solidFill>
              </a:rPr>
              <a:t>Organisationale Lernprozesse am Beispiel Coaching in den PPS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D7C8CAF4-1FCC-4F95-A6EA-36B212135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2032" y="804334"/>
            <a:ext cx="3865292" cy="5249332"/>
          </a:xfrm>
        </p:spPr>
        <p:txBody>
          <a:bodyPr anchor="ctr">
            <a:normAutofit/>
          </a:bodyPr>
          <a:lstStyle/>
          <a:p>
            <a:endParaRPr lang="de-AT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Dr. Renate </a:t>
            </a:r>
            <a:r>
              <a:rPr lang="de-AT" dirty="0" err="1">
                <a:solidFill>
                  <a:schemeClr val="tx1"/>
                </a:solidFill>
              </a:rPr>
              <a:t>Potzmann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Sybille Roszner </a:t>
            </a:r>
            <a:r>
              <a:rPr lang="de-AT" dirty="0" err="1">
                <a:solidFill>
                  <a:schemeClr val="tx1"/>
                </a:solidFill>
              </a:rPr>
              <a:t>MEd</a:t>
            </a:r>
            <a:r>
              <a:rPr lang="de-AT" dirty="0">
                <a:solidFill>
                  <a:schemeClr val="tx1"/>
                </a:solidFill>
              </a:rPr>
              <a:t> </a:t>
            </a:r>
          </a:p>
          <a:p>
            <a:r>
              <a:rPr lang="de-AT" dirty="0">
                <a:solidFill>
                  <a:schemeClr val="tx1"/>
                </a:solidFill>
              </a:rPr>
              <a:t>Mag. Brigitte </a:t>
            </a:r>
            <a:r>
              <a:rPr lang="de-AT" dirty="0" err="1">
                <a:solidFill>
                  <a:schemeClr val="tx1"/>
                </a:solidFill>
              </a:rPr>
              <a:t>Tschakert</a:t>
            </a:r>
            <a:endParaRPr lang="de-AT" dirty="0">
              <a:solidFill>
                <a:schemeClr val="tx1"/>
              </a:solidFill>
            </a:endParaRPr>
          </a:p>
          <a:p>
            <a:endParaRPr lang="de-AT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Pädagogische Hochschule </a:t>
            </a:r>
            <a:r>
              <a:rPr lang="de-AT" b="1" dirty="0">
                <a:solidFill>
                  <a:srgbClr val="800000"/>
                </a:solidFill>
              </a:rPr>
              <a:t>Wien</a:t>
            </a:r>
          </a:p>
          <a:p>
            <a:endParaRPr lang="de-AT" dirty="0">
              <a:solidFill>
                <a:schemeClr val="tx1"/>
              </a:solidFill>
            </a:endParaRPr>
          </a:p>
          <a:p>
            <a:endParaRPr lang="de-AT" dirty="0">
              <a:solidFill>
                <a:srgbClr val="800000"/>
              </a:solidFill>
            </a:endParaRPr>
          </a:p>
        </p:txBody>
      </p:sp>
      <p:pic>
        <p:nvPicPr>
          <p:cNvPr id="2" name="1.Folie Allg.">
            <a:hlinkClick r:id="" action="ppaction://media"/>
            <a:extLst>
              <a:ext uri="{FF2B5EF4-FFF2-40B4-BE49-F238E27FC236}">
                <a16:creationId xmlns:a16="http://schemas.microsoft.com/office/drawing/2014/main" id="{3F929DFB-6C2F-408C-B10A-794D409B56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3657" y="5327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Fragezeichen, Hintergrund, Rot, Verwirrt">
            <a:hlinkClick r:id="rId4"/>
            <a:extLst>
              <a:ext uri="{FF2B5EF4-FFF2-40B4-BE49-F238E27FC236}">
                <a16:creationId xmlns:a16="http://schemas.microsoft.com/office/drawing/2014/main" id="{798D5983-283A-4058-B1BD-E002B86F30F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 b="41046"/>
          <a:stretch/>
        </p:blipFill>
        <p:spPr bwMode="auto">
          <a:xfrm>
            <a:off x="4485555" y="10"/>
            <a:ext cx="7706444" cy="3428990"/>
          </a:xfrm>
          <a:prstGeom prst="rect">
            <a:avLst/>
          </a:prstGeom>
          <a:noFill/>
        </p:spPr>
      </p:pic>
      <p:pic>
        <p:nvPicPr>
          <p:cNvPr id="4" name="Bild 3" descr="Redner, Sprecher, Schulung, Coaching, Tafel, Schule">
            <a:extLst>
              <a:ext uri="{FF2B5EF4-FFF2-40B4-BE49-F238E27FC236}">
                <a16:creationId xmlns:a16="http://schemas.microsoft.com/office/drawing/2014/main" id="{57FCE473-3BD4-4846-AF9C-EA0912427BC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4" r="-1" b="26734"/>
          <a:stretch/>
        </p:blipFill>
        <p:spPr bwMode="auto">
          <a:xfrm>
            <a:off x="4766478" y="3429000"/>
            <a:ext cx="7706443" cy="3429000"/>
          </a:xfrm>
          <a:prstGeom prst="rect">
            <a:avLst/>
          </a:prstGeom>
          <a:noFill/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11CF4-F277-4EDE-8526-DA3944A1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1" dirty="0">
                <a:effectLst/>
              </a:rPr>
              <a:t>Wie </a:t>
            </a:r>
            <a:r>
              <a:rPr lang="en-US" sz="1700" b="1" dirty="0" err="1">
                <a:effectLst/>
              </a:rPr>
              <a:t>können</a:t>
            </a:r>
            <a:r>
              <a:rPr lang="en-US" sz="1700" b="1" dirty="0">
                <a:effectLst/>
              </a:rPr>
              <a:t> die </a:t>
            </a:r>
            <a:r>
              <a:rPr lang="en-US" sz="1700" b="1" dirty="0" err="1">
                <a:effectLst/>
              </a:rPr>
              <a:t>Lehrenden</a:t>
            </a:r>
            <a:r>
              <a:rPr lang="en-US" sz="1700" b="1" dirty="0">
                <a:effectLst/>
              </a:rPr>
              <a:t> der Hochschule in </a:t>
            </a:r>
            <a:r>
              <a:rPr lang="en-US" sz="1700" b="1" dirty="0" err="1"/>
              <a:t>i</a:t>
            </a:r>
            <a:r>
              <a:rPr lang="en-US" sz="1700" b="1" dirty="0" err="1">
                <a:effectLst/>
              </a:rPr>
              <a:t>hrer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veränderten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Rollenanforderung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unterstützt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werden</a:t>
            </a:r>
            <a:r>
              <a:rPr lang="en-US" sz="1700" b="1" dirty="0">
                <a:effectLst/>
              </a:rPr>
              <a:t>?</a:t>
            </a:r>
            <a:br>
              <a:rPr lang="en-US" sz="1700" dirty="0">
                <a:effectLst/>
              </a:rPr>
            </a:br>
            <a:endParaRPr lang="en-US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9B5B809-A71B-4698-85C8-F33ACB38CB7E}"/>
              </a:ext>
            </a:extLst>
          </p:cNvPr>
          <p:cNvSpPr txBox="1">
            <a:spLocks/>
          </p:cNvSpPr>
          <p:nvPr/>
        </p:nvSpPr>
        <p:spPr>
          <a:xfrm>
            <a:off x="531812" y="2133600"/>
            <a:ext cx="462588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Coaching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eingesetzte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Lehrende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sind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mit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einer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Vergleich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zum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Verständnis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von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Lehre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Sinne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von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Wissensvermittlung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veränderten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Rollenanforderung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konfrontiert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23D5CF0-3ABE-437A-B6EB-4B13650A8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00510" y="6179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1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0" name="Group 25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1" name="Rectangle 39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3" name="Rectangle 43">
            <a:extLst>
              <a:ext uri="{FF2B5EF4-FFF2-40B4-BE49-F238E27FC236}">
                <a16:creationId xmlns:a16="http://schemas.microsoft.com/office/drawing/2014/main" id="{FC59DA47-0B3E-4C84-B322-4D0AB409F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6F7C0CF3-8632-43CE-B87A-053125D41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11CF4-F277-4EDE-8526-DA3944A1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  <a:solidFill>
            <a:schemeClr val="accent1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FEFFFF"/>
                </a:solidFill>
                <a:effectLst/>
              </a:rPr>
              <a:t>Welche</a:t>
            </a:r>
            <a:r>
              <a:rPr lang="en-US" sz="2400" dirty="0">
                <a:solidFill>
                  <a:srgbClr val="FE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organisationale</a:t>
            </a:r>
            <a:r>
              <a:rPr lang="en-US" sz="2400" dirty="0">
                <a:solidFill>
                  <a:srgbClr val="FE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Rahmenbedingungen</a:t>
            </a:r>
            <a:r>
              <a:rPr lang="en-US" sz="2400" dirty="0">
                <a:solidFill>
                  <a:srgbClr val="FE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sind</a:t>
            </a:r>
            <a:r>
              <a:rPr lang="en-US" sz="2400" dirty="0">
                <a:solidFill>
                  <a:srgbClr val="FE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für</a:t>
            </a:r>
            <a:r>
              <a:rPr lang="en-US" sz="2400" dirty="0">
                <a:solidFill>
                  <a:srgbClr val="FEFFFF"/>
                </a:solidFill>
                <a:effectLst/>
              </a:rPr>
              <a:t> das Coaching-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Konzept</a:t>
            </a:r>
            <a:r>
              <a:rPr lang="en-US" sz="2400" dirty="0">
                <a:solidFill>
                  <a:srgbClr val="FE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notwendig</a:t>
            </a:r>
            <a:r>
              <a:rPr lang="en-US" sz="2400" dirty="0">
                <a:solidFill>
                  <a:srgbClr val="FEFFFF"/>
                </a:solidFill>
                <a:effectLst/>
              </a:rPr>
              <a:t>?</a:t>
            </a:r>
            <a:br>
              <a:rPr lang="en-US" sz="2400" dirty="0">
                <a:solidFill>
                  <a:srgbClr val="FEFFFF"/>
                </a:solidFill>
                <a:effectLst/>
              </a:rPr>
            </a:br>
            <a:br>
              <a:rPr lang="en-US" sz="2400" dirty="0">
                <a:solidFill>
                  <a:srgbClr val="FEFFFF"/>
                </a:solidFill>
                <a:effectLst/>
              </a:rPr>
            </a:br>
            <a:r>
              <a:rPr lang="en-US" sz="2400" dirty="0" err="1">
                <a:solidFill>
                  <a:srgbClr val="FEFFFF"/>
                </a:solidFill>
                <a:effectLst/>
              </a:rPr>
              <a:t>Welche</a:t>
            </a:r>
            <a:r>
              <a:rPr lang="en-US" sz="2400" dirty="0">
                <a:solidFill>
                  <a:srgbClr val="FE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organisationalen</a:t>
            </a:r>
            <a:r>
              <a:rPr lang="en-US" sz="2400" dirty="0">
                <a:solidFill>
                  <a:srgbClr val="FE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Angebote</a:t>
            </a:r>
            <a:r>
              <a:rPr lang="en-US" sz="2400" dirty="0">
                <a:solidFill>
                  <a:srgbClr val="FE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für</a:t>
            </a:r>
            <a:r>
              <a:rPr lang="en-US" sz="2400" dirty="0">
                <a:solidFill>
                  <a:srgbClr val="FEFFFF"/>
                </a:solidFill>
                <a:effectLst/>
              </a:rPr>
              <a:t> in Coaching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eingesetzte</a:t>
            </a:r>
            <a:r>
              <a:rPr lang="en-US" sz="2400" dirty="0">
                <a:solidFill>
                  <a:srgbClr val="FE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Lehrende</a:t>
            </a:r>
            <a:r>
              <a:rPr lang="en-US" sz="2400" dirty="0">
                <a:solidFill>
                  <a:srgbClr val="FE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sind</a:t>
            </a:r>
            <a:r>
              <a:rPr lang="en-US" sz="2400" dirty="0">
                <a:solidFill>
                  <a:srgbClr val="FE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</a:rPr>
              <a:t>notwendig</a:t>
            </a:r>
            <a:r>
              <a:rPr lang="en-US" sz="2400" dirty="0">
                <a:solidFill>
                  <a:srgbClr val="FEFFFF"/>
                </a:solidFill>
                <a:effectLst/>
              </a:rPr>
              <a:t>?</a:t>
            </a:r>
            <a:br>
              <a:rPr lang="en-US" sz="2200" dirty="0">
                <a:solidFill>
                  <a:srgbClr val="FEFFFF"/>
                </a:solidFill>
                <a:effectLst/>
              </a:rPr>
            </a:br>
            <a:endParaRPr lang="en-US" sz="2200" dirty="0">
              <a:solidFill>
                <a:srgbClr val="FEFFFF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1E280319-321A-4944-A828-08032D4E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Bild 1" descr="Fragezeichen, Hintergrund, Rot, Verwirrt">
            <a:hlinkClick r:id="rId4"/>
            <a:extLst>
              <a:ext uri="{FF2B5EF4-FFF2-40B4-BE49-F238E27FC236}">
                <a16:creationId xmlns:a16="http://schemas.microsoft.com/office/drawing/2014/main" id="{798D5983-283A-4058-B1BD-E002B86F30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742" y="4194312"/>
            <a:ext cx="2206388" cy="1976725"/>
          </a:xfrm>
          <a:prstGeom prst="rect">
            <a:avLst/>
          </a:prstGeom>
          <a:noFill/>
        </p:spPr>
      </p:pic>
      <p:pic>
        <p:nvPicPr>
          <p:cNvPr id="7" name="Bild 1" descr="Menschen, Menschliche, Gruppe, Person, Symbol, Männlich">
            <a:extLst>
              <a:ext uri="{FF2B5EF4-FFF2-40B4-BE49-F238E27FC236}">
                <a16:creationId xmlns:a16="http://schemas.microsoft.com/office/drawing/2014/main" id="{68E66F78-8313-49D0-94F7-1BAB32A1986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9783" y="1672951"/>
            <a:ext cx="3524314" cy="336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9B5B809-A71B-4698-85C8-F33ACB38CB7E}"/>
              </a:ext>
            </a:extLst>
          </p:cNvPr>
          <p:cNvSpPr txBox="1">
            <a:spLocks/>
          </p:cNvSpPr>
          <p:nvPr/>
        </p:nvSpPr>
        <p:spPr>
          <a:xfrm>
            <a:off x="5009322" y="327991"/>
            <a:ext cx="6232418" cy="1311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Realisierung von Coaching bedingt, dass im Ausbildungssystem Lehrende zur Verfügung stehen, die das Coaching durchführen können. 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9449615-87B1-4CE9-A407-FEBDB5CDC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13783" y="6171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15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6" name="Group 29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7" name="Rectangle 43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44BEE6-D630-4F23-897A-C6617B6C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 err="1"/>
              <a:t>Methode</a:t>
            </a:r>
            <a:r>
              <a:rPr lang="en-US" sz="2300" dirty="0"/>
              <a:t>/</a:t>
            </a:r>
            <a:br>
              <a:rPr lang="en-US" sz="2300" dirty="0"/>
            </a:br>
            <a:r>
              <a:rPr lang="en-US" sz="2300" dirty="0" err="1"/>
              <a:t>Theoretischer</a:t>
            </a:r>
            <a:r>
              <a:rPr lang="en-US" sz="2300" dirty="0"/>
              <a:t> </a:t>
            </a:r>
            <a:r>
              <a:rPr lang="en-US" sz="2300" dirty="0" err="1"/>
              <a:t>Rahmen</a:t>
            </a:r>
            <a:endParaRPr lang="en-US" sz="23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9DF142-DA15-43EE-8ED9-B37A0E41F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Das </a:t>
            </a:r>
            <a:r>
              <a:rPr lang="en-US" sz="1800" dirty="0" err="1"/>
              <a:t>Forschungsprojekt</a:t>
            </a:r>
            <a:r>
              <a:rPr lang="en-US" sz="1800" dirty="0"/>
              <a:t> </a:t>
            </a:r>
            <a:r>
              <a:rPr lang="en-US" sz="1800" dirty="0" err="1"/>
              <a:t>umfasst</a:t>
            </a:r>
            <a:r>
              <a:rPr lang="en-US" sz="1800" dirty="0"/>
              <a:t> </a:t>
            </a:r>
          </a:p>
          <a:p>
            <a:pPr>
              <a:buFont typeface="Wingdings 3" charset="2"/>
              <a:buChar char=""/>
            </a:pPr>
            <a:r>
              <a:rPr lang="en-US" sz="1800" dirty="0" err="1"/>
              <a:t>drei</a:t>
            </a:r>
            <a:r>
              <a:rPr lang="en-US" sz="1800" dirty="0"/>
              <a:t> </a:t>
            </a:r>
            <a:r>
              <a:rPr lang="en-US" sz="1800" dirty="0" err="1"/>
              <a:t>Projektphasen</a:t>
            </a:r>
            <a:endParaRPr lang="en-US" sz="1800" dirty="0"/>
          </a:p>
          <a:p>
            <a:pPr>
              <a:buFont typeface="Wingdings 3" charset="2"/>
              <a:buChar char=""/>
            </a:pPr>
            <a:r>
              <a:rPr lang="en-US" sz="1800" dirty="0"/>
              <a:t>qualitative </a:t>
            </a:r>
            <a:r>
              <a:rPr lang="en-US" sz="1800" dirty="0" err="1"/>
              <a:t>als</a:t>
            </a:r>
            <a:r>
              <a:rPr lang="en-US" sz="1800" dirty="0"/>
              <a:t> </a:t>
            </a:r>
            <a:r>
              <a:rPr lang="en-US" sz="1800" dirty="0" err="1"/>
              <a:t>auch</a:t>
            </a:r>
            <a:r>
              <a:rPr lang="en-US" sz="1800" dirty="0"/>
              <a:t> quantitative </a:t>
            </a:r>
            <a:r>
              <a:rPr lang="en-US" sz="1800" dirty="0" err="1"/>
              <a:t>Forschungszugänge</a:t>
            </a:r>
            <a:endParaRPr lang="en-US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8A7DEA-B069-4062-88E2-AE42731C0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543" y="1154318"/>
            <a:ext cx="6953577" cy="4224297"/>
          </a:xfrm>
          <a:prstGeom prst="rect">
            <a:avLst/>
          </a:prstGeom>
        </p:spPr>
      </p:pic>
      <p:sp>
        <p:nvSpPr>
          <p:cNvPr id="89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226B5D1-8F29-4C27-925C-FE3E66D488B2}"/>
              </a:ext>
            </a:extLst>
          </p:cNvPr>
          <p:cNvSpPr txBox="1">
            <a:spLocks/>
          </p:cNvSpPr>
          <p:nvPr/>
        </p:nvSpPr>
        <p:spPr>
          <a:xfrm>
            <a:off x="2194766" y="5320110"/>
            <a:ext cx="8915400" cy="493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8A6501-7613-4D20-A45A-655183BA8BCD}"/>
              </a:ext>
            </a:extLst>
          </p:cNvPr>
          <p:cNvSpPr txBox="1"/>
          <p:nvPr/>
        </p:nvSpPr>
        <p:spPr>
          <a:xfrm>
            <a:off x="2851532" y="5447058"/>
            <a:ext cx="7762026" cy="1223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Für den Feldzugang in der qualitativ angelegten </a:t>
            </a:r>
            <a:r>
              <a:rPr lang="de-A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Projektphase 1 </a:t>
            </a:r>
            <a:r>
              <a:rPr lang="de-A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wurden leitfadengestützte Experteninterviews mit im Studienjahr 2015/16 im Coaching eingesetzten Hochschullehrenden durchgeführt.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8641A4E-5F07-4082-BD92-E65AB58B1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5904" y="6286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7F643-8DE6-489E-8FFA-86090979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293" y="389471"/>
            <a:ext cx="9405024" cy="785192"/>
          </a:xfrm>
          <a:solidFill>
            <a:srgbClr val="800000"/>
          </a:solidFill>
        </p:spPr>
        <p:txBody>
          <a:bodyPr>
            <a:norm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Darstellung &amp; Umsetzung der Ergebnisse</a:t>
            </a:r>
          </a:p>
        </p:txBody>
      </p:sp>
      <p:pic>
        <p:nvPicPr>
          <p:cNvPr id="5" name="Bild 1" descr="Zeiteinteilung, Geschäft, Planung, Zeit, Verwaltung">
            <a:extLst>
              <a:ext uri="{FF2B5EF4-FFF2-40B4-BE49-F238E27FC236}">
                <a16:creationId xmlns:a16="http://schemas.microsoft.com/office/drawing/2014/main" id="{3445257D-BE15-4A87-A045-9B53BCB397E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3" y="1336246"/>
            <a:ext cx="4105329" cy="235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C79994E-1366-4DB3-BBA0-9D8ABAACED00}"/>
              </a:ext>
            </a:extLst>
          </p:cNvPr>
          <p:cNvSpPr txBox="1"/>
          <p:nvPr/>
        </p:nvSpPr>
        <p:spPr>
          <a:xfrm>
            <a:off x="1921270" y="5308383"/>
            <a:ext cx="431386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Gruppengröße: max. 15 Studierende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Freiraum zur Gestaltung des Coachings-Angebots: Themenspezifische Coachings / Themenoffene Coachings</a:t>
            </a:r>
          </a:p>
          <a:p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CD8FA6-C666-415F-A7A5-E23BAA22F884}"/>
              </a:ext>
            </a:extLst>
          </p:cNvPr>
          <p:cNvSpPr txBox="1"/>
          <p:nvPr/>
        </p:nvSpPr>
        <p:spPr>
          <a:xfrm>
            <a:off x="1855433" y="4015033"/>
            <a:ext cx="42405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Drei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Termine zu je 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drei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Einheiten pro Semester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Termine zeitnah zum Praktikum </a:t>
            </a:r>
          </a:p>
        </p:txBody>
      </p:sp>
      <p:pic>
        <p:nvPicPr>
          <p:cNvPr id="10" name="Bild 1" descr="Workshop, Weiterbildung, Lernen, Schule, Arbeit">
            <a:extLst>
              <a:ext uri="{FF2B5EF4-FFF2-40B4-BE49-F238E27FC236}">
                <a16:creationId xmlns:a16="http://schemas.microsoft.com/office/drawing/2014/main" id="{1BD11EE9-5DA0-4C61-B456-3E4042DB536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57" y="1336246"/>
            <a:ext cx="4313236" cy="235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04EB354-20D0-4DDA-8488-B7AC2608FF2B}"/>
              </a:ext>
            </a:extLst>
          </p:cNvPr>
          <p:cNvSpPr txBox="1"/>
          <p:nvPr/>
        </p:nvSpPr>
        <p:spPr>
          <a:xfrm>
            <a:off x="6844060" y="3691867"/>
            <a:ext cx="47333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AT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de-AT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Kollegialer Austausch zu Themen und Methoden Workshopangebote</a:t>
            </a:r>
          </a:p>
          <a:p>
            <a:r>
              <a:rPr lang="de-AT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Interne Fortbildung: Modulreihe Systemisches Coaching mit vier Modulen</a:t>
            </a:r>
          </a:p>
          <a:p>
            <a:r>
              <a:rPr lang="de-AT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Supervidierte Entwicklungsbegleitung</a:t>
            </a:r>
          </a:p>
          <a:p>
            <a:r>
              <a:rPr lang="de-AT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Informeller kollegialer Austausch in jedem Semester </a:t>
            </a:r>
          </a:p>
          <a:p>
            <a:r>
              <a:rPr lang="de-AT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Forschungsprojekt</a:t>
            </a:r>
          </a:p>
          <a:p>
            <a:r>
              <a:rPr lang="de-AT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Materialdatenbank</a:t>
            </a:r>
          </a:p>
          <a:p>
            <a:r>
              <a:rPr lang="de-AT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Aktivierung der Fachgruppe „Personenbezogene überfachliche Kompetenzen“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3A13183-F360-4D96-9434-7E8592054D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053000"/>
            <a:ext cx="609600" cy="2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7F643-8DE6-489E-8FFA-86090979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158" y="624110"/>
            <a:ext cx="9679454" cy="938217"/>
          </a:xfrm>
          <a:solidFill>
            <a:srgbClr val="800000"/>
          </a:solidFill>
        </p:spPr>
        <p:txBody>
          <a:bodyPr>
            <a:norm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Ausblick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CD8FA6-C666-415F-A7A5-E23BAA22F884}"/>
              </a:ext>
            </a:extLst>
          </p:cNvPr>
          <p:cNvSpPr txBox="1"/>
          <p:nvPr/>
        </p:nvSpPr>
        <p:spPr>
          <a:xfrm>
            <a:off x="1825157" y="3924188"/>
            <a:ext cx="48482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Projektphase 2 </a:t>
            </a:r>
            <a:r>
              <a:rPr lang="de-A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soll aus Sicht der Studierenden Aufschluss über die Funktionalität des begleitenden Coachings in der schulpraktischen Ausbildung geben. </a:t>
            </a:r>
          </a:p>
          <a:p>
            <a:r>
              <a:rPr lang="de-A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Alle Studierenden werden am Ende des achten Semesters des Bachelorstudiums Primarstufe mittels einer quantitativen schriftlichen Fragebogenerhebung befragt.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4EB354-20D0-4DDA-8488-B7AC2608FF2B}"/>
              </a:ext>
            </a:extLst>
          </p:cNvPr>
          <p:cNvSpPr txBox="1"/>
          <p:nvPr/>
        </p:nvSpPr>
        <p:spPr>
          <a:xfrm>
            <a:off x="7048767" y="3880350"/>
            <a:ext cx="4350776" cy="230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Projektphase 3 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gilt das Forschungsinteresse der Einschätzung der Relevanz des Coachings in der schulpraktischen Ausbildung von bereits im Pädagogischen Dienst eingesetzten Studierenden. Leitfadengestützte Experteninterviews werden durchgeführt.</a:t>
            </a:r>
          </a:p>
        </p:txBody>
      </p:sp>
      <p:pic>
        <p:nvPicPr>
          <p:cNvPr id="8" name="Bild 2" descr="Umfrage, Meinungsforschung, Befragung">
            <a:hlinkClick r:id="rId4"/>
            <a:extLst>
              <a:ext uri="{FF2B5EF4-FFF2-40B4-BE49-F238E27FC236}">
                <a16:creationId xmlns:a16="http://schemas.microsoft.com/office/drawing/2014/main" id="{1BD10769-B233-4680-B668-335A49F22F9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57" y="1843145"/>
            <a:ext cx="4744319" cy="180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nhaltsplatzhalter 3" descr="Ein Bild, das Möbel, Sitz, Stuhl, Tisch enthält.&#10;&#10;Automatisch generierte Beschreibung">
            <a:extLst>
              <a:ext uri="{FF2B5EF4-FFF2-40B4-BE49-F238E27FC236}">
                <a16:creationId xmlns:a16="http://schemas.microsoft.com/office/drawing/2014/main" id="{2C5E77D9-3D6F-4F77-8349-DCB8C30B07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35" y="1843145"/>
            <a:ext cx="4253307" cy="180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5046E7B-B287-40AD-AE40-E962CA0498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0461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Macintosh PowerPoint</Application>
  <PresentationFormat>Breitbild</PresentationFormat>
  <Paragraphs>34</Paragraphs>
  <Slides>6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Fetzen</vt:lpstr>
      <vt:lpstr>Qualitätsentwicklung in der Hochschullehre  Organisationale Lernprozesse am Beispiel Coaching in den PPS</vt:lpstr>
      <vt:lpstr>Wie können die Lehrenden der Hochschule in ihrer veränderten Rollenanforderung unterstützt werden? </vt:lpstr>
      <vt:lpstr>Welche organisationale Rahmenbedingungen sind für das Coaching-Konzept notwendig?  Welche organisationalen Angebote für in Coaching eingesetzte Lehrende sind notwendig? </vt:lpstr>
      <vt:lpstr>Methode/ Theoretischer Rahmen</vt:lpstr>
      <vt:lpstr>Darstellung &amp; Umsetzung der Ergebnisse</vt:lpstr>
      <vt:lpstr>Ausblick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Qualitätsentwicklung in der Hochschullehre  Organisationale Lernprozesse am Beispiel Coaching in den PPS</dc:title>
  <dc:creator>Ro</dc:creator>
  <cp:lastModifiedBy>Marina Ilic</cp:lastModifiedBy>
  <cp:revision>20</cp:revision>
  <dcterms:created xsi:type="dcterms:W3CDTF">2020-11-11T11:44:53Z</dcterms:created>
  <dcterms:modified xsi:type="dcterms:W3CDTF">2020-11-15T18:29:16Z</dcterms:modified>
</cp:coreProperties>
</file>